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5"/>
  </p:notesMasterIdLst>
  <p:sldIdLst>
    <p:sldId id="256" r:id="rId2"/>
    <p:sldId id="261" r:id="rId3"/>
    <p:sldId id="262" r:id="rId4"/>
    <p:sldId id="280" r:id="rId5"/>
    <p:sldId id="281" r:id="rId6"/>
    <p:sldId id="282" r:id="rId7"/>
    <p:sldId id="283" r:id="rId8"/>
    <p:sldId id="284" r:id="rId9"/>
    <p:sldId id="285" r:id="rId10"/>
    <p:sldId id="295" r:id="rId11"/>
    <p:sldId id="286" r:id="rId12"/>
    <p:sldId id="274" r:id="rId13"/>
    <p:sldId id="275" r:id="rId14"/>
    <p:sldId id="276" r:id="rId15"/>
    <p:sldId id="277" r:id="rId16"/>
    <p:sldId id="278" r:id="rId17"/>
    <p:sldId id="263" r:id="rId18"/>
    <p:sldId id="264" r:id="rId19"/>
    <p:sldId id="279" r:id="rId20"/>
    <p:sldId id="265" r:id="rId21"/>
    <p:sldId id="266" r:id="rId22"/>
    <p:sldId id="267" r:id="rId23"/>
    <p:sldId id="268" r:id="rId24"/>
    <p:sldId id="269" r:id="rId25"/>
    <p:sldId id="287" r:id="rId26"/>
    <p:sldId id="288" r:id="rId27"/>
    <p:sldId id="289" r:id="rId28"/>
    <p:sldId id="290" r:id="rId29"/>
    <p:sldId id="291" r:id="rId30"/>
    <p:sldId id="292" r:id="rId31"/>
    <p:sldId id="293" r:id="rId32"/>
    <p:sldId id="294" r:id="rId33"/>
    <p:sldId id="270" r:id="rId34"/>
    <p:sldId id="271" r:id="rId35"/>
    <p:sldId id="272" r:id="rId36"/>
    <p:sldId id="273" r:id="rId37"/>
    <p:sldId id="257" r:id="rId38"/>
    <p:sldId id="258" r:id="rId39"/>
    <p:sldId id="259" r:id="rId40"/>
    <p:sldId id="296" r:id="rId41"/>
    <p:sldId id="297" r:id="rId42"/>
    <p:sldId id="298" r:id="rId43"/>
    <p:sldId id="26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6" d="100"/>
          <a:sy n="76" d="100"/>
        </p:scale>
        <p:origin x="-504"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948C1D-E87A-4CAE-9A27-EB616CBBC653}" type="datetimeFigureOut">
              <a:rPr lang="en-US" smtClean="0"/>
              <a:t>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2DA262-5568-4621-85B8-D32EE195D818}" type="slidenum">
              <a:rPr lang="en-US" smtClean="0"/>
              <a:t>‹#›</a:t>
            </a:fld>
            <a:endParaRPr lang="en-US"/>
          </a:p>
        </p:txBody>
      </p:sp>
    </p:spTree>
    <p:extLst>
      <p:ext uri="{BB962C8B-B14F-4D97-AF65-F5344CB8AC3E}">
        <p14:creationId xmlns:p14="http://schemas.microsoft.com/office/powerpoint/2010/main" val="3504621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18" charset="0"/>
                <a:ea typeface="+mn-ea"/>
                <a:cs typeface="Times New Roman" pitchFamily="18" charset="0"/>
              </a:rPr>
              <a:t>The presentation will intensively cover the new strategy proposal to Enterprise X</a:t>
            </a:r>
            <a:r>
              <a:rPr lang="en-US" sz="1200" b="0" i="0" kern="1200" baseline="0" dirty="0" smtClean="0">
                <a:solidFill>
                  <a:schemeClr val="tx1"/>
                </a:solidFill>
                <a:effectLst/>
                <a:latin typeface="Times New Roman" pitchFamily="18" charset="0"/>
                <a:ea typeface="+mn-ea"/>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combining analysis from Week 1 through Week 5</a:t>
            </a:r>
            <a:r>
              <a:rPr lang="en-US" sz="1200" b="0" i="0" kern="1200" baseline="0" dirty="0" smtClean="0">
                <a:solidFill>
                  <a:schemeClr val="tx1"/>
                </a:solidFill>
                <a:effectLst/>
                <a:latin typeface="Times New Roman" pitchFamily="18" charset="0"/>
                <a:ea typeface="+mn-ea"/>
                <a:cs typeface="Times New Roman" pitchFamily="18" charset="0"/>
              </a:rPr>
              <a:t> and </a:t>
            </a:r>
            <a:r>
              <a:rPr lang="en-US" sz="1200" b="0" i="0" kern="1200" dirty="0" smtClean="0">
                <a:solidFill>
                  <a:schemeClr val="tx1"/>
                </a:solidFill>
                <a:effectLst/>
                <a:latin typeface="Times New Roman" pitchFamily="18" charset="0"/>
                <a:ea typeface="+mn-ea"/>
                <a:cs typeface="Times New Roman" pitchFamily="18" charset="0"/>
              </a:rPr>
              <a:t>including key aspects of the SLA and SLM.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a:t>
            </a:fld>
            <a:endParaRPr lang="en-US"/>
          </a:p>
        </p:txBody>
      </p:sp>
    </p:spTree>
    <p:extLst>
      <p:ext uri="{BB962C8B-B14F-4D97-AF65-F5344CB8AC3E}">
        <p14:creationId xmlns:p14="http://schemas.microsoft.com/office/powerpoint/2010/main" val="1167181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To be the best organization in provision of internetworking services worldwide and making sure that our customers get satisfaction from goods and services they get from us.</a:t>
            </a: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a:t>
            </a:fld>
            <a:endParaRPr lang="en-US"/>
          </a:p>
        </p:txBody>
      </p:sp>
    </p:spTree>
    <p:extLst>
      <p:ext uri="{BB962C8B-B14F-4D97-AF65-F5344CB8AC3E}">
        <p14:creationId xmlns:p14="http://schemas.microsoft.com/office/powerpoint/2010/main" val="1979348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We help you make things easier in your information system and information technology surrounding so that you can save your money, time and limited resources to capitalize on improvement of information system which will reduce insecurity cases all over the world.</a:t>
            </a: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3</a:t>
            </a:fld>
            <a:endParaRPr lang="en-US"/>
          </a:p>
        </p:txBody>
      </p:sp>
    </p:spTree>
    <p:extLst>
      <p:ext uri="{BB962C8B-B14F-4D97-AF65-F5344CB8AC3E}">
        <p14:creationId xmlns:p14="http://schemas.microsoft.com/office/powerpoint/2010/main" val="1445670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Strategic planning is a process which a portfolio of a highly efficient computer program needs to be used in an organization plans so that the company is competent in market worldwide. For an organization to prevent any type of security problem which might occur in an organization, it has to strategize a well-organized plan. By strategizing a well-organized will reduce cases of cybersecurity. The information system in an organization needs to have a team which is capable of reporting any intelligent information and a labor force of talented information technology experts.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Therefore, the strategies for improving information system and information technology needs to be implemented. The organization, hence, needs to combine role of occurrence monitoring, detection, reaction, organization and computer net protection tool engineering, action and care under the same unit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4</a:t>
            </a:fld>
            <a:endParaRPr lang="en-US"/>
          </a:p>
        </p:txBody>
      </p:sp>
    </p:spTree>
    <p:extLst>
      <p:ext uri="{BB962C8B-B14F-4D97-AF65-F5344CB8AC3E}">
        <p14:creationId xmlns:p14="http://schemas.microsoft.com/office/powerpoint/2010/main" val="3795081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firm needs to determine the requirement for the internetworking to meet the goals and objectives of the firm. The two main goals of internetworking in any given organization are considering if the information to be applied is available in the computing devices. When the application is not found to the users then its function is not valid in the organization . Therefore, the organization needs to have a well-planned strategy so that process of designing the internetworking can be of success to the firm. Despite the fact that there is an advancement in technology computer linking is becoming more difficult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5</a:t>
            </a:fld>
            <a:endParaRPr lang="en-US"/>
          </a:p>
        </p:txBody>
      </p:sp>
    </p:spTree>
    <p:extLst>
      <p:ext uri="{BB962C8B-B14F-4D97-AF65-F5344CB8AC3E}">
        <p14:creationId xmlns:p14="http://schemas.microsoft.com/office/powerpoint/2010/main" val="2969254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Designers need to integrate traditional way of creating firm's website which uses old ways to bring their products in the market with payment being done online which will fasten services delivery of the firms. In addition, the company should try to improve the search engines used in the past so that information can be easily accessed. Internetworking needs to be well designed for the process to be swift and faster in internet connections. Consequently, the organization has to pay Google or any other advertisers for their work which boosts sales of the organization by creating awareness of the products and goods available.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Again, the designers need to improve social platforms because they are mostly used in advertising services offered by the organization. This will also help them to get general views of people which can help them make changes which are required for best performance of the firm. Advertising through Facebooks is cheaper when compared to other methods, therefore, in designing the firm needs to consider that in order to reduce cost of advertisement. The most current hybrid of the business model is the use of Facebook, Instagram, tweeter and other social platforms in creating awareness of the company’s goods and services which are provided.</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6</a:t>
            </a:fld>
            <a:endParaRPr lang="en-US"/>
          </a:p>
        </p:txBody>
      </p:sp>
    </p:spTree>
    <p:extLst>
      <p:ext uri="{BB962C8B-B14F-4D97-AF65-F5344CB8AC3E}">
        <p14:creationId xmlns:p14="http://schemas.microsoft.com/office/powerpoint/2010/main" val="2705613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Service-oriented architecture is a way of thinking which can be applied in an organization to improve its information system. For the enterprise to be successful in the global market they need to have a well-established SOA which can generate ideas to be implemented in the firm for information technology services fit in the world market. The organization needs to approach technology outside the usual activities carried out not limit the architecture. This needs to come up with new ideas which can be applied to improve information system services of the firm. In be accomplished through relating goals of the business so that the strategy does not go against the objectives and by doing so it will be much easier to plan for the SOA.</a:t>
            </a:r>
          </a:p>
          <a:p>
            <a:r>
              <a:rPr lang="en-US" sz="1200" kern="1200" dirty="0" smtClean="0">
                <a:solidFill>
                  <a:schemeClr val="tx1"/>
                </a:solidFill>
                <a:effectLst/>
                <a:latin typeface="Times New Roman" pitchFamily="18" charset="0"/>
                <a:ea typeface="+mn-ea"/>
                <a:cs typeface="Times New Roman" pitchFamily="18" charset="0"/>
              </a:rPr>
              <a:t>The enterprise needs to take a long view before making that decision of changing the information system operation. This is because the strategy needs to have a long-term plan which will serve the enterprise for long before thinking of changing the strategies.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7</a:t>
            </a:fld>
            <a:endParaRPr lang="en-US"/>
          </a:p>
        </p:txBody>
      </p:sp>
    </p:spTree>
    <p:extLst>
      <p:ext uri="{BB962C8B-B14F-4D97-AF65-F5344CB8AC3E}">
        <p14:creationId xmlns:p14="http://schemas.microsoft.com/office/powerpoint/2010/main" val="1686962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It is recommendable for the organization to realize the potential talents in the firm so that it can take advantage of it. Through doing this it will utilize all the capabilities which help in the growth of the information system of the firm. For the project to be successful, the firm needs to measure the effects of the project to the organization in order to know if the project has contributed to the firm positively or not.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8</a:t>
            </a:fld>
            <a:endParaRPr lang="en-US"/>
          </a:p>
        </p:txBody>
      </p:sp>
    </p:spTree>
    <p:extLst>
      <p:ext uri="{BB962C8B-B14F-4D97-AF65-F5344CB8AC3E}">
        <p14:creationId xmlns:p14="http://schemas.microsoft.com/office/powerpoint/2010/main" val="1435961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Strategic planning is a process which a portfolio of a highly efficient computer program needs to be used in an organization plans so that the company is competent in market worldwide. For an organization to prevent any type of security problem which might occur in an organization, it has to strategize a well-organized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9</a:t>
            </a:fld>
            <a:endParaRPr lang="en-US"/>
          </a:p>
        </p:txBody>
      </p:sp>
    </p:spTree>
    <p:extLst>
      <p:ext uri="{BB962C8B-B14F-4D97-AF65-F5344CB8AC3E}">
        <p14:creationId xmlns:p14="http://schemas.microsoft.com/office/powerpoint/2010/main" val="219702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firm also needs to have stability between size and perceptibility so that information system workers can execute its mission as planned </a:t>
            </a:r>
            <a:r>
              <a:rPr lang="en-US" sz="1200" kern="1200" dirty="0" smtClean="0">
                <a:solidFill>
                  <a:schemeClr val="tx1"/>
                </a:solidFill>
                <a:effectLst/>
                <a:latin typeface="Times New Roman" pitchFamily="18" charset="0"/>
                <a:ea typeface="+mn-ea"/>
                <a:cs typeface="Times New Roman" pitchFamily="18" charset="0"/>
              </a:rPr>
              <a:t>efficiently (</a:t>
            </a:r>
            <a:r>
              <a:rPr lang="en-US" sz="1200" dirty="0" err="1" smtClean="0">
                <a:latin typeface="Times New Roman" panose="02020603050405020304" pitchFamily="18" charset="0"/>
                <a:cs typeface="Times New Roman" panose="02020603050405020304" pitchFamily="18" charset="0"/>
              </a:rPr>
              <a:t>Trinkenreich</a:t>
            </a:r>
            <a:r>
              <a:rPr lang="en-US" sz="1200" baseline="0" dirty="0" smtClean="0">
                <a:latin typeface="Times New Roman" panose="02020603050405020304" pitchFamily="18" charset="0"/>
                <a:cs typeface="Times New Roman" panose="02020603050405020304" pitchFamily="18" charset="0"/>
              </a:rPr>
              <a:t> et al., 2018)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The organization needs to have realistic plans which are manageable by the firm. Also, it needs to allow information system to concentrate on the activities which they can do better so that they can perfect on it. In addition, the organization needs to have a team which will be working on the implementation of the plans they have strategized for good positioning of the organization in the market. The information system in any company plays an important role which no other department can replace it thus, the organization needs to come up with plans of motivating the department to continue to work tirelessly towards achieving set goals of the firm.</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10</a:t>
            </a:fld>
            <a:endParaRPr lang="en-US"/>
          </a:p>
        </p:txBody>
      </p:sp>
    </p:spTree>
    <p:extLst>
      <p:ext uri="{BB962C8B-B14F-4D97-AF65-F5344CB8AC3E}">
        <p14:creationId xmlns:p14="http://schemas.microsoft.com/office/powerpoint/2010/main" val="1515467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For</a:t>
            </a:r>
            <a:r>
              <a:rPr lang="en-US" baseline="0" dirty="0" smtClean="0">
                <a:latin typeface="Times New Roman" pitchFamily="18" charset="0"/>
                <a:cs typeface="Times New Roman" pitchFamily="18" charset="0"/>
              </a:rPr>
              <a:t> the strategy to be successful it has to have the right procedures are well </a:t>
            </a:r>
            <a:r>
              <a:rPr lang="en-US" baseline="0" dirty="0" smtClean="0">
                <a:latin typeface="Times New Roman" pitchFamily="18" charset="0"/>
                <a:cs typeface="Times New Roman" pitchFamily="18" charset="0"/>
              </a:rPr>
              <a:t>established (</a:t>
            </a:r>
            <a:r>
              <a:rPr lang="en-US" sz="1200" dirty="0" err="1" smtClean="0">
                <a:latin typeface="Times New Roman" panose="02020603050405020304" pitchFamily="18" charset="0"/>
                <a:cs typeface="Times New Roman" panose="02020603050405020304" pitchFamily="18" charset="0"/>
              </a:rPr>
              <a:t>Sallé</a:t>
            </a:r>
            <a:r>
              <a:rPr lang="en-US" sz="1200" dirty="0" smtClean="0">
                <a:latin typeface="Times New Roman" panose="02020603050405020304" pitchFamily="18" charset="0"/>
                <a:cs typeface="Times New Roman" panose="02020603050405020304" pitchFamily="18" charset="0"/>
              </a:rPr>
              <a:t>,</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2004)</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Therefore the organization needs to assess the requirements and the cost. They also needs to select topologies and technologies to satisfy needs. The next step following is the model network work load, stimulate behavior under expected </a:t>
            </a:r>
            <a:r>
              <a:rPr lang="en-US" baseline="0" dirty="0" err="1" smtClean="0">
                <a:latin typeface="Times New Roman" pitchFamily="18" charset="0"/>
                <a:cs typeface="Times New Roman" pitchFamily="18" charset="0"/>
              </a:rPr>
              <a:t>load,perform</a:t>
            </a:r>
            <a:r>
              <a:rPr lang="en-US" baseline="0" dirty="0" smtClean="0">
                <a:latin typeface="Times New Roman" pitchFamily="18" charset="0"/>
                <a:cs typeface="Times New Roman" pitchFamily="18" charset="0"/>
              </a:rPr>
              <a:t> sensitivity test and rework design as needed so that the design process can be achieved.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11</a:t>
            </a:fld>
            <a:endParaRPr lang="en-US"/>
          </a:p>
        </p:txBody>
      </p:sp>
    </p:spTree>
    <p:extLst>
      <p:ext uri="{BB962C8B-B14F-4D97-AF65-F5344CB8AC3E}">
        <p14:creationId xmlns:p14="http://schemas.microsoft.com/office/powerpoint/2010/main" val="62562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Identifying, planning and justifying the information</a:t>
            </a:r>
          </a:p>
          <a:p>
            <a:r>
              <a:rPr lang="en-US" dirty="0" smtClean="0">
                <a:latin typeface="Times New Roman" panose="02020603050405020304" pitchFamily="18" charset="0"/>
                <a:cs typeface="Times New Roman" panose="02020603050405020304" pitchFamily="18" charset="0"/>
              </a:rPr>
              <a:t>restructuring information system architecture</a:t>
            </a:r>
          </a:p>
          <a:p>
            <a:r>
              <a:rPr lang="en-US" dirty="0" smtClean="0">
                <a:latin typeface="Times New Roman" panose="02020603050405020304" pitchFamily="18" charset="0"/>
                <a:cs typeface="Times New Roman" panose="02020603050405020304" pitchFamily="18" charset="0"/>
              </a:rPr>
              <a:t> identifying a development alternative</a:t>
            </a:r>
          </a:p>
          <a:p>
            <a:r>
              <a:rPr lang="en-US" dirty="0" smtClean="0">
                <a:latin typeface="Times New Roman" panose="02020603050405020304" pitchFamily="18" charset="0"/>
                <a:cs typeface="Times New Roman" panose="02020603050405020304" pitchFamily="18" charset="0"/>
              </a:rPr>
              <a:t>conducting a feasibility analysis</a:t>
            </a:r>
          </a:p>
          <a:p>
            <a:r>
              <a:rPr lang="en-US" dirty="0" smtClean="0">
                <a:latin typeface="Times New Roman" panose="02020603050405020304" pitchFamily="18" charset="0"/>
                <a:cs typeface="Times New Roman" panose="02020603050405020304" pitchFamily="18" charset="0"/>
              </a:rPr>
              <a:t> performing the selection procedure</a:t>
            </a:r>
          </a:p>
          <a:p>
            <a:r>
              <a:rPr lang="en-US" dirty="0" smtClean="0">
                <a:latin typeface="Times New Roman" panose="02020603050405020304" pitchFamily="18" charset="0"/>
                <a:cs typeface="Times New Roman" panose="02020603050405020304" pitchFamily="18" charset="0"/>
              </a:rPr>
              <a:t>proposal evaluation process</a:t>
            </a:r>
          </a:p>
          <a:p>
            <a:r>
              <a:rPr lang="en-US" dirty="0" smtClean="0">
                <a:latin typeface="Times New Roman" panose="02020603050405020304" pitchFamily="18" charset="0"/>
                <a:cs typeface="Times New Roman" panose="02020603050405020304" pitchFamily="18" charset="0"/>
              </a:rPr>
              <a:t>implementing the selected solution</a:t>
            </a:r>
          </a:p>
          <a:p>
            <a:r>
              <a:rPr lang="en-US" dirty="0" smtClean="0">
                <a:latin typeface="Times New Roman" panose="02020603050405020304" pitchFamily="18" charset="0"/>
                <a:cs typeface="Times New Roman" panose="02020603050405020304" pitchFamily="18" charset="0"/>
              </a:rPr>
              <a:t>reviewing and monitoring the acquisition process</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12</a:t>
            </a:fld>
            <a:endParaRPr lang="en-US"/>
          </a:p>
        </p:txBody>
      </p:sp>
    </p:spTree>
    <p:extLst>
      <p:ext uri="{BB962C8B-B14F-4D97-AF65-F5344CB8AC3E}">
        <p14:creationId xmlns:p14="http://schemas.microsoft.com/office/powerpoint/2010/main" val="2980948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Modernization lifecycle is all about the change of management and communication in an </a:t>
            </a:r>
            <a:r>
              <a:rPr lang="en-US" dirty="0" smtClean="0">
                <a:latin typeface="Times New Roman" pitchFamily="18" charset="0"/>
                <a:cs typeface="Times New Roman" pitchFamily="18" charset="0"/>
              </a:rPr>
              <a:t>organization (</a:t>
            </a:r>
            <a:r>
              <a:rPr lang="en-US" sz="1200" dirty="0" smtClean="0">
                <a:latin typeface="Times New Roman" panose="02020603050405020304" pitchFamily="18" charset="0"/>
                <a:cs typeface="Times New Roman" panose="02020603050405020304" pitchFamily="18" charset="0"/>
              </a:rPr>
              <a:t>Tan</a:t>
            </a:r>
            <a:r>
              <a:rPr lang="en-US" sz="1200" baseline="0" dirty="0" smtClean="0">
                <a:latin typeface="Times New Roman" panose="02020603050405020304" pitchFamily="18" charset="0"/>
                <a:cs typeface="Times New Roman" panose="02020603050405020304" pitchFamily="18" charset="0"/>
              </a:rPr>
              <a:t> et al., 2009)</a:t>
            </a:r>
            <a:r>
              <a:rPr lang="en-US" dirty="0" smtClean="0">
                <a:latin typeface="Times New Roman" pitchFamily="18" charset="0"/>
                <a:cs typeface="Times New Roman" pitchFamily="18" charset="0"/>
              </a:rPr>
              <a:t>.</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For the change to take place assessment needs to be done for the readiness and execution of the new technology. After execution the strategy is then deployed before post modernization to take place.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13</a:t>
            </a:fld>
            <a:endParaRPr lang="en-US"/>
          </a:p>
        </p:txBody>
      </p:sp>
    </p:spTree>
    <p:extLst>
      <p:ext uri="{BB962C8B-B14F-4D97-AF65-F5344CB8AC3E}">
        <p14:creationId xmlns:p14="http://schemas.microsoft.com/office/powerpoint/2010/main" val="361231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user</a:t>
            </a:r>
            <a:r>
              <a:rPr lang="en-US" baseline="0" dirty="0" smtClean="0">
                <a:latin typeface="Times New Roman" pitchFamily="18" charset="0"/>
                <a:cs typeface="Times New Roman" pitchFamily="18" charset="0"/>
              </a:rPr>
              <a:t> can apply the software from the operating system which is then converted to hardware which is then store to the hard disks.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14</a:t>
            </a:fld>
            <a:endParaRPr lang="en-US"/>
          </a:p>
        </p:txBody>
      </p:sp>
    </p:spTree>
    <p:extLst>
      <p:ext uri="{BB962C8B-B14F-4D97-AF65-F5344CB8AC3E}">
        <p14:creationId xmlns:p14="http://schemas.microsoft.com/office/powerpoint/2010/main" val="1034418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firm also needs to have stability between size and perceptibility so that information system workers can execute its mission as planned efficiently. By doing so, the organization will be capable of preventing various issues which may result from the cybercrime. For that reason, the security system of the firm should be left in the hands of most trusted people who cannot disclose the important information of the firm. According to Walker </a:t>
            </a:r>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15</a:t>
            </a:fld>
            <a:endParaRPr lang="en-US"/>
          </a:p>
        </p:txBody>
      </p:sp>
    </p:spTree>
    <p:extLst>
      <p:ext uri="{BB962C8B-B14F-4D97-AF65-F5344CB8AC3E}">
        <p14:creationId xmlns:p14="http://schemas.microsoft.com/office/powerpoint/2010/main" val="966162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a:t>
            </a:r>
            <a:r>
              <a:rPr lang="en-US" sz="1200" kern="1200" dirty="0" smtClean="0">
                <a:solidFill>
                  <a:schemeClr val="tx1"/>
                </a:solidFill>
                <a:effectLst/>
                <a:latin typeface="Times New Roman" pitchFamily="18" charset="0"/>
                <a:ea typeface="+mn-ea"/>
                <a:cs typeface="Times New Roman" pitchFamily="18" charset="0"/>
              </a:rPr>
              <a:t>team needs to have everyone including business experts and IT designers for consultation </a:t>
            </a:r>
            <a:r>
              <a:rPr lang="en-US" sz="1200" kern="1200" dirty="0" smtClean="0">
                <a:solidFill>
                  <a:schemeClr val="tx1"/>
                </a:solidFill>
                <a:effectLst/>
                <a:latin typeface="Times New Roman" pitchFamily="18" charset="0"/>
                <a:ea typeface="+mn-ea"/>
                <a:cs typeface="Times New Roman" pitchFamily="18" charset="0"/>
              </a:rPr>
              <a:t>purposes (</a:t>
            </a:r>
            <a:r>
              <a:rPr lang="en-US" sz="1200" dirty="0" err="1" smtClean="0">
                <a:latin typeface="Times New Roman" panose="02020603050405020304" pitchFamily="18" charset="0"/>
                <a:cs typeface="Times New Roman" panose="02020603050405020304" pitchFamily="18" charset="0"/>
              </a:rPr>
              <a:t>Trinkenreich</a:t>
            </a:r>
            <a:r>
              <a:rPr lang="en-US" sz="1200" baseline="0" dirty="0" smtClean="0">
                <a:latin typeface="Times New Roman" panose="02020603050405020304" pitchFamily="18" charset="0"/>
                <a:cs typeface="Times New Roman" panose="02020603050405020304" pitchFamily="18" charset="0"/>
              </a:rPr>
              <a:t> et al., 2018)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This will make the project to be a long-term project used by the enterprise to provide its good services to the information technology customers.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16</a:t>
            </a:fld>
            <a:endParaRPr lang="en-US"/>
          </a:p>
        </p:txBody>
      </p:sp>
    </p:spTree>
    <p:extLst>
      <p:ext uri="{BB962C8B-B14F-4D97-AF65-F5344CB8AC3E}">
        <p14:creationId xmlns:p14="http://schemas.microsoft.com/office/powerpoint/2010/main" val="2721063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Wireless network and node mobility</a:t>
            </a:r>
            <a:r>
              <a:rPr lang="en-US" baseline="0" dirty="0" smtClean="0">
                <a:latin typeface="Times New Roman" panose="02020603050405020304" pitchFamily="18" charset="0"/>
                <a:cs typeface="Times New Roman" panose="02020603050405020304" pitchFamily="18" charset="0"/>
              </a:rPr>
              <a:t> are the two main challenges facing networking in an organization which needs to be addressed. TCP is poorly performing in areas where they use wireless transmission .The PCP performs poorly because they are meant to be wired and they cannot operate in regions which has not advanced to the wireless transmission.</a:t>
            </a:r>
          </a:p>
          <a:p>
            <a:r>
              <a:rPr lang="en-US" baseline="0" dirty="0" smtClean="0">
                <a:latin typeface="Times New Roman" panose="02020603050405020304" pitchFamily="18" charset="0"/>
                <a:cs typeface="Times New Roman" panose="02020603050405020304" pitchFamily="18" charset="0"/>
              </a:rPr>
              <a:t>The </a:t>
            </a:r>
            <a:r>
              <a:rPr lang="en-US" baseline="0" dirty="0" err="1" smtClean="0">
                <a:latin typeface="Times New Roman" panose="02020603050405020304" pitchFamily="18" charset="0"/>
                <a:cs typeface="Times New Roman" panose="02020603050405020304" pitchFamily="18" charset="0"/>
              </a:rPr>
              <a:t>multihoming</a:t>
            </a:r>
            <a:r>
              <a:rPr lang="en-US" baseline="0" dirty="0" smtClean="0">
                <a:latin typeface="Times New Roman" panose="02020603050405020304" pitchFamily="18" charset="0"/>
                <a:cs typeface="Times New Roman" panose="02020603050405020304" pitchFamily="18" charset="0"/>
              </a:rPr>
              <a:t> is another challenge facing internetworking whereby different stations are connected to the communication center. Therefore this means that the connected network will have different IP addresses which can either be obtained from the same ISP or different one which will come with the challenge of routing the viewpoint in the networking.</a:t>
            </a:r>
          </a:p>
          <a:p>
            <a:r>
              <a:rPr lang="en-US" baseline="0" dirty="0" smtClean="0">
                <a:latin typeface="Times New Roman" panose="02020603050405020304" pitchFamily="18" charset="0"/>
                <a:cs typeface="Times New Roman" panose="02020603050405020304" pitchFamily="18" charset="0"/>
              </a:rPr>
              <a:t>The firm might be faced by the problem of not having enough resources which can enable them to connect all the computers in the system.</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17</a:t>
            </a:fld>
            <a:endParaRPr lang="en-US"/>
          </a:p>
        </p:txBody>
      </p:sp>
    </p:spTree>
    <p:extLst>
      <p:ext uri="{BB962C8B-B14F-4D97-AF65-F5344CB8AC3E}">
        <p14:creationId xmlns:p14="http://schemas.microsoft.com/office/powerpoint/2010/main" val="3121510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company should also try to improve the search engines used in the past so that the information can be easily accessed. Internetworking needs to be well designed so that the process can be swift and faster in internet connections. The organization has to pay Google or any other advertisers for their work which boosts sales of the organization by creating awareness of the products and goods available.</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18</a:t>
            </a:fld>
            <a:endParaRPr lang="en-US"/>
          </a:p>
        </p:txBody>
      </p:sp>
    </p:spTree>
    <p:extLst>
      <p:ext uri="{BB962C8B-B14F-4D97-AF65-F5344CB8AC3E}">
        <p14:creationId xmlns:p14="http://schemas.microsoft.com/office/powerpoint/2010/main" val="1883258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Arista is tightly focused on data center networking and is one of the company known worldwide for the service the give.</a:t>
            </a:r>
          </a:p>
          <a:p>
            <a:r>
              <a:rPr lang="en-US" dirty="0" smtClean="0">
                <a:latin typeface="Times New Roman" panose="02020603050405020304" pitchFamily="18" charset="0"/>
                <a:cs typeface="Times New Roman" panose="02020603050405020304" pitchFamily="18" charset="0"/>
              </a:rPr>
              <a:t>Riverbed is the ruler of</a:t>
            </a:r>
            <a:r>
              <a:rPr lang="en-US" baseline="0" dirty="0" smtClean="0">
                <a:latin typeface="Times New Roman" panose="02020603050405020304" pitchFamily="18" charset="0"/>
                <a:cs typeface="Times New Roman" panose="02020603050405020304" pitchFamily="18" charset="0"/>
              </a:rPr>
              <a:t> the roost for important secondary networking products areas.</a:t>
            </a:r>
          </a:p>
          <a:p>
            <a:r>
              <a:rPr lang="en-US" baseline="0" dirty="0" err="1" smtClean="0">
                <a:latin typeface="Times New Roman" panose="02020603050405020304" pitchFamily="18" charset="0"/>
                <a:cs typeface="Times New Roman" panose="02020603050405020304" pitchFamily="18" charset="0"/>
              </a:rPr>
              <a:t>Netscout</a:t>
            </a:r>
            <a:r>
              <a:rPr lang="en-US" baseline="0" dirty="0" smtClean="0">
                <a:latin typeface="Times New Roman" panose="02020603050405020304" pitchFamily="18" charset="0"/>
                <a:cs typeface="Times New Roman" panose="02020603050405020304" pitchFamily="18" charset="0"/>
              </a:rPr>
              <a:t> is a networking performance monitoring and diagnostic company with a major presence in the large enterprise and service provider segments.</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19</a:t>
            </a:fld>
            <a:endParaRPr lang="en-US"/>
          </a:p>
        </p:txBody>
      </p:sp>
    </p:spTree>
    <p:extLst>
      <p:ext uri="{BB962C8B-B14F-4D97-AF65-F5344CB8AC3E}">
        <p14:creationId xmlns:p14="http://schemas.microsoft.com/office/powerpoint/2010/main" val="1109949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Network design process</a:t>
            </a:r>
            <a:r>
              <a:rPr lang="en-US" baseline="0" dirty="0" smtClean="0">
                <a:latin typeface="Times New Roman" pitchFamily="18" charset="0"/>
                <a:cs typeface="Times New Roman" pitchFamily="18" charset="0"/>
              </a:rPr>
              <a:t> is very crucial as it entails assess needs and costs, select </a:t>
            </a:r>
            <a:r>
              <a:rPr lang="en-US" baseline="0" dirty="0" err="1" smtClean="0">
                <a:latin typeface="Times New Roman" pitchFamily="18" charset="0"/>
                <a:cs typeface="Times New Roman" pitchFamily="18" charset="0"/>
              </a:rPr>
              <a:t>topogies</a:t>
            </a:r>
            <a:r>
              <a:rPr lang="en-US" baseline="0" dirty="0" smtClean="0">
                <a:latin typeface="Times New Roman" pitchFamily="18" charset="0"/>
                <a:cs typeface="Times New Roman" pitchFamily="18" charset="0"/>
              </a:rPr>
              <a:t> and technologies to satisfy needs, model network work load and stimulate behavior under expected load. In addition, </a:t>
            </a:r>
            <a:r>
              <a:rPr lang="en-US" baseline="0" dirty="0" err="1" smtClean="0">
                <a:latin typeface="Times New Roman" pitchFamily="18" charset="0"/>
                <a:cs typeface="Times New Roman" pitchFamily="18" charset="0"/>
              </a:rPr>
              <a:t>peform</a:t>
            </a:r>
            <a:r>
              <a:rPr lang="en-US" baseline="0" dirty="0" smtClean="0">
                <a:latin typeface="Times New Roman" pitchFamily="18" charset="0"/>
                <a:cs typeface="Times New Roman" pitchFamily="18" charset="0"/>
              </a:rPr>
              <a:t> sensitivity test and rework design as needed also comes in.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20</a:t>
            </a:fld>
            <a:endParaRPr lang="en-US"/>
          </a:p>
        </p:txBody>
      </p:sp>
    </p:spTree>
    <p:extLst>
      <p:ext uri="{BB962C8B-B14F-4D97-AF65-F5344CB8AC3E}">
        <p14:creationId xmlns:p14="http://schemas.microsoft.com/office/powerpoint/2010/main" val="2115283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challenge ahead of corporate staff responsible for implementing new strategy is the planning sequence where the firm finds it difficult on which project to start with. Most of the company has many plans therefore it becomes difficult for them to prioritize their effort and timing. Failure to have a proper strategy sequence the organization cannot shift to their new information system plans. Thus, the solution needs to be found by tracing the cause and effects of the plans so that the company can come up with the best procedure to be followed  and implementation can be successful.</a:t>
            </a:r>
          </a:p>
          <a:p>
            <a:r>
              <a:rPr lang="en-US" sz="1200" kern="1200" dirty="0" smtClean="0">
                <a:solidFill>
                  <a:schemeClr val="tx1"/>
                </a:solidFill>
                <a:effectLst/>
                <a:latin typeface="Times New Roman" pitchFamily="18" charset="0"/>
                <a:ea typeface="+mn-ea"/>
                <a:cs typeface="Times New Roman" pitchFamily="18" charset="0"/>
              </a:rPr>
              <a:t>Another challenge ahead corporate staff responsible for implementing the new strategy is lack of enough resources in the firm especially when the firm is still developing. For this problem to be overcome the company needs to allocate resources based on the value contribution in the firm by all the projects in progress.</a:t>
            </a:r>
          </a:p>
          <a:p>
            <a:r>
              <a:rPr lang="en-US" sz="1200" kern="1200" dirty="0" smtClean="0">
                <a:solidFill>
                  <a:schemeClr val="tx1"/>
                </a:solidFill>
                <a:effectLst/>
                <a:latin typeface="Times New Roman" pitchFamily="18" charset="0"/>
                <a:ea typeface="+mn-ea"/>
                <a:cs typeface="Times New Roman" pitchFamily="18" charset="0"/>
              </a:rPr>
              <a:t>Also, the corporate staff responsible for implementing the new strategy sometimes may find it difficult to align its team member’s. Hence, it becomes a problem during implementation where team work is needed so that communication can be effected. This issue can be corrected by making sure that all the team members are informed on the requirement of the plan to be implemented. This will reduces miscommunication hence success will be achieved.</a:t>
            </a:r>
          </a:p>
          <a:p>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21</a:t>
            </a:fld>
            <a:endParaRPr lang="en-US"/>
          </a:p>
        </p:txBody>
      </p:sp>
    </p:spTree>
    <p:extLst>
      <p:ext uri="{BB962C8B-B14F-4D97-AF65-F5344CB8AC3E}">
        <p14:creationId xmlns:p14="http://schemas.microsoft.com/office/powerpoint/2010/main" val="1386260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other challenge ahead corporate staff responsible for implementing new strategy is resistance to </a:t>
            </a:r>
            <a:r>
              <a:rPr lang="en-US" sz="1200" kern="1200" dirty="0" smtClean="0">
                <a:solidFill>
                  <a:schemeClr val="tx1"/>
                </a:solidFill>
                <a:effectLst/>
                <a:latin typeface="Times New Roman" pitchFamily="18" charset="0"/>
                <a:ea typeface="+mn-ea"/>
                <a:cs typeface="Times New Roman" pitchFamily="18" charset="0"/>
              </a:rPr>
              <a:t>change (</a:t>
            </a:r>
            <a:r>
              <a:rPr lang="en-US" sz="1200" dirty="0" smtClean="0">
                <a:latin typeface="Times New Roman" panose="02020603050405020304" pitchFamily="18" charset="0"/>
                <a:cs typeface="Times New Roman" panose="02020603050405020304" pitchFamily="18" charset="0"/>
              </a:rPr>
              <a:t>Raj</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&amp; Raman,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This can be experienced when change needs to reshuffle everything in the department. For such issue to be reduced the company need to have the logical map of the plan which shows everything clearly and as a result resistance will reduce.</a:t>
            </a:r>
          </a:p>
          <a:p>
            <a:r>
              <a:rPr lang="en-US" sz="1200" kern="1200" dirty="0" smtClean="0">
                <a:solidFill>
                  <a:schemeClr val="tx1"/>
                </a:solidFill>
                <a:effectLst/>
                <a:latin typeface="Times New Roman" pitchFamily="18" charset="0"/>
                <a:ea typeface="+mn-ea"/>
                <a:cs typeface="Times New Roman" pitchFamily="18" charset="0"/>
              </a:rPr>
              <a:t>Again, the firm may face a challenge of language barrier on locating the planned business strategy. The firm might get difficulty in using of local languages. For that reason, to solve this issue the company needs to employ local agents who will translate. There is also cultural problem when locating business in different location hence one need to make sure that they do not insult their audience by going against their cultural practices.</a:t>
            </a:r>
          </a:p>
          <a:p>
            <a:r>
              <a:rPr lang="en-US" sz="1200" kern="1200" dirty="0" smtClean="0">
                <a:solidFill>
                  <a:schemeClr val="tx1"/>
                </a:solidFill>
                <a:effectLst/>
                <a:latin typeface="Times New Roman" pitchFamily="18" charset="0"/>
                <a:ea typeface="+mn-ea"/>
                <a:cs typeface="Times New Roman" pitchFamily="18" charset="0"/>
              </a:rPr>
              <a:t/>
            </a:r>
            <a:br>
              <a:rPr lang="en-US" sz="1200" kern="1200" dirty="0" smtClean="0">
                <a:solidFill>
                  <a:schemeClr val="tx1"/>
                </a:solidFill>
                <a:effectLst/>
                <a:latin typeface="Times New Roman" pitchFamily="18" charset="0"/>
                <a:ea typeface="+mn-ea"/>
                <a:cs typeface="Times New Roman" pitchFamily="18" charset="0"/>
              </a:rPr>
            </a:br>
            <a:r>
              <a:rPr lang="en-US" sz="1200" kern="1200" dirty="0" smtClean="0">
                <a:solidFill>
                  <a:schemeClr val="tx1"/>
                </a:solidFill>
                <a:effectLst/>
                <a:latin typeface="Times New Roman" pitchFamily="18" charset="0"/>
                <a:ea typeface="+mn-ea"/>
                <a:cs typeface="Times New Roman" pitchFamily="18" charset="0"/>
              </a:rPr>
              <a:t> </a:t>
            </a:r>
          </a:p>
          <a:p>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22</a:t>
            </a:fld>
            <a:endParaRPr lang="en-US"/>
          </a:p>
        </p:txBody>
      </p:sp>
    </p:spTree>
    <p:extLst>
      <p:ext uri="{BB962C8B-B14F-4D97-AF65-F5344CB8AC3E}">
        <p14:creationId xmlns:p14="http://schemas.microsoft.com/office/powerpoint/2010/main" val="1484033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other challenge which may arise as the result of the existing services to new planned strategy is competition from other organization doing the same </a:t>
            </a:r>
            <a:r>
              <a:rPr lang="en-US" sz="1200" kern="1200" dirty="0" smtClean="0">
                <a:solidFill>
                  <a:schemeClr val="tx1"/>
                </a:solidFill>
                <a:effectLst/>
                <a:latin typeface="Times New Roman" pitchFamily="18" charset="0"/>
                <a:ea typeface="+mn-ea"/>
                <a:cs typeface="Times New Roman" pitchFamily="18" charset="0"/>
              </a:rPr>
              <a:t>business (</a:t>
            </a:r>
            <a:r>
              <a:rPr lang="en-US" sz="1200" dirty="0" err="1" smtClean="0">
                <a:latin typeface="Times New Roman" panose="02020603050405020304" pitchFamily="18" charset="0"/>
                <a:cs typeface="Times New Roman" panose="02020603050405020304" pitchFamily="18" charset="0"/>
              </a:rPr>
              <a:t>Demirkan</a:t>
            </a:r>
            <a:r>
              <a:rPr lang="en-US" sz="1200" baseline="0" dirty="0" smtClean="0">
                <a:latin typeface="Times New Roman" panose="02020603050405020304" pitchFamily="18" charset="0"/>
                <a:cs typeface="Times New Roman" panose="02020603050405020304" pitchFamily="18" charset="0"/>
              </a:rPr>
              <a:t> et al., 2008)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For this competition to be reduced or overcome the firm should be ready to give quality services for the firm to win more customers. They can also have a plan of reducing their price in the market for the first few weeks to attract customers.</a:t>
            </a:r>
          </a:p>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There is also cultural problem when locating the business in different location therefore you need to make sure that you do not insult your audience by going against their cultural practices.</a:t>
            </a:r>
          </a:p>
          <a:p>
            <a:pPr>
              <a:lnSpc>
                <a:spcPct val="200000"/>
              </a:lnSpc>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23</a:t>
            </a:fld>
            <a:endParaRPr lang="en-US"/>
          </a:p>
        </p:txBody>
      </p:sp>
    </p:spTree>
    <p:extLst>
      <p:ext uri="{BB962C8B-B14F-4D97-AF65-F5344CB8AC3E}">
        <p14:creationId xmlns:p14="http://schemas.microsoft.com/office/powerpoint/2010/main" val="1677264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During service identification in SOA the following aspects are given</a:t>
            </a:r>
            <a:r>
              <a:rPr lang="en-US" baseline="0" dirty="0" smtClean="0">
                <a:latin typeface="Times New Roman" pitchFamily="18" charset="0"/>
                <a:cs typeface="Times New Roman" pitchFamily="18" charset="0"/>
              </a:rPr>
              <a:t> attention which include but not limited to what is a service, what is the business functionality to be provided by a given service and what is the optimal granularity of the services?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24</a:t>
            </a:fld>
            <a:endParaRPr lang="en-US"/>
          </a:p>
        </p:txBody>
      </p:sp>
    </p:spTree>
    <p:extLst>
      <p:ext uri="{BB962C8B-B14F-4D97-AF65-F5344CB8AC3E}">
        <p14:creationId xmlns:p14="http://schemas.microsoft.com/office/powerpoint/2010/main" val="2348576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Business</a:t>
            </a:r>
            <a:r>
              <a:rPr lang="en-US" baseline="0" dirty="0" smtClean="0">
                <a:latin typeface="Times New Roman" panose="02020603050405020304" pitchFamily="18" charset="0"/>
                <a:cs typeface="Times New Roman" panose="02020603050405020304" pitchFamily="18" charset="0"/>
              </a:rPr>
              <a:t> usually operate at the given specific resident in the record. This record is the location of the services to be provided by the organization. the challenge can be corrected by using the content based routing . It does not show where the given services is located , therefore the customers will not know the location.</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25</a:t>
            </a:fld>
            <a:endParaRPr lang="en-US"/>
          </a:p>
        </p:txBody>
      </p:sp>
    </p:spTree>
    <p:extLst>
      <p:ext uri="{BB962C8B-B14F-4D97-AF65-F5344CB8AC3E}">
        <p14:creationId xmlns:p14="http://schemas.microsoft.com/office/powerpoint/2010/main" val="23054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The issue of simplifying</a:t>
            </a:r>
            <a:r>
              <a:rPr lang="en-US" baseline="0" dirty="0" smtClean="0">
                <a:latin typeface="Times New Roman" panose="02020603050405020304" pitchFamily="18" charset="0"/>
                <a:cs typeface="Times New Roman" panose="02020603050405020304" pitchFamily="18" charset="0"/>
              </a:rPr>
              <a:t> the domains makes work easier by reducing the task to be done in a simplified form which can be addressed confidently by the </a:t>
            </a:r>
            <a:r>
              <a:rPr lang="en-US" baseline="0" dirty="0" smtClean="0">
                <a:latin typeface="Times New Roman" panose="02020603050405020304" pitchFamily="18" charset="0"/>
                <a:cs typeface="Times New Roman" panose="02020603050405020304" pitchFamily="18" charset="0"/>
              </a:rPr>
              <a:t>SOA (</a:t>
            </a:r>
            <a:r>
              <a:rPr lang="en-US" sz="1200" dirty="0" err="1" smtClean="0">
                <a:latin typeface="Times New Roman" panose="02020603050405020304" pitchFamily="18" charset="0"/>
                <a:cs typeface="Times New Roman" panose="02020603050405020304" pitchFamily="18" charset="0"/>
              </a:rPr>
              <a:t>Demirkan</a:t>
            </a:r>
            <a:r>
              <a:rPr lang="en-US" sz="1200" baseline="0" dirty="0" smtClean="0">
                <a:latin typeface="Times New Roman" panose="02020603050405020304" pitchFamily="18" charset="0"/>
                <a:cs typeface="Times New Roman" panose="02020603050405020304" pitchFamily="18" charset="0"/>
              </a:rPr>
              <a:t> et al., 2008)</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Therefore functional domains are the challenges arising from the function of the business and the management can decide to change the way it operate. The is also another challenge based on technological domain which requires the firm to maintain the pace at which the changes in the market occurs. The last domain which brings the challenge is the application based domain which the firm sometimes fail to change to the existing changes thus remains with the old system .</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26</a:t>
            </a:fld>
            <a:endParaRPr lang="en-US"/>
          </a:p>
        </p:txBody>
      </p:sp>
    </p:spTree>
    <p:extLst>
      <p:ext uri="{BB962C8B-B14F-4D97-AF65-F5344CB8AC3E}">
        <p14:creationId xmlns:p14="http://schemas.microsoft.com/office/powerpoint/2010/main" val="3243431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SOA enterprise needs to have all the service functionality of</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firm so that they</a:t>
            </a:r>
            <a:r>
              <a:rPr lang="en-US" baseline="0" dirty="0" smtClean="0">
                <a:latin typeface="Times New Roman" panose="02020603050405020304" pitchFamily="18" charset="0"/>
                <a:cs typeface="Times New Roman" panose="02020603050405020304" pitchFamily="18" charset="0"/>
              </a:rPr>
              <a:t> can avoid some challenges of not knowing what is suppose to be done in the provision of their services. The issues can be solved by defining the business area. This can be done by having the area map .They can also solve this issue by assigning people to the area so that the can study more about the region.</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27</a:t>
            </a:fld>
            <a:endParaRPr lang="en-US"/>
          </a:p>
        </p:txBody>
      </p:sp>
    </p:spTree>
    <p:extLst>
      <p:ext uri="{BB962C8B-B14F-4D97-AF65-F5344CB8AC3E}">
        <p14:creationId xmlns:p14="http://schemas.microsoft.com/office/powerpoint/2010/main" val="3692129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For the service to exist in a given area there must be at least few customers who wants the </a:t>
            </a:r>
            <a:r>
              <a:rPr lang="en-US" dirty="0" smtClean="0">
                <a:latin typeface="Times New Roman" panose="02020603050405020304" pitchFamily="18" charset="0"/>
                <a:cs typeface="Times New Roman" panose="02020603050405020304" pitchFamily="18" charset="0"/>
              </a:rPr>
              <a:t>service (</a:t>
            </a:r>
            <a:r>
              <a:rPr lang="en-US" sz="1200" dirty="0" smtClean="0">
                <a:latin typeface="Times New Roman" panose="02020603050405020304" pitchFamily="18" charset="0"/>
                <a:cs typeface="Times New Roman" panose="02020603050405020304" pitchFamily="18" charset="0"/>
              </a:rPr>
              <a:t>Tan</a:t>
            </a:r>
            <a:r>
              <a:rPr lang="en-US" sz="1200" baseline="0" dirty="0" smtClean="0">
                <a:latin typeface="Times New Roman" panose="02020603050405020304" pitchFamily="18" charset="0"/>
                <a:cs typeface="Times New Roman" panose="02020603050405020304" pitchFamily="18" charset="0"/>
              </a:rPr>
              <a:t> et al., 2009)</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You cannot start the</a:t>
            </a:r>
            <a:r>
              <a:rPr lang="en-US" baseline="0" dirty="0" smtClean="0">
                <a:latin typeface="Times New Roman" panose="02020603050405020304" pitchFamily="18" charset="0"/>
                <a:cs typeface="Times New Roman" panose="02020603050405020304" pitchFamily="18" charset="0"/>
              </a:rPr>
              <a:t> provision of the services without even knowing the customer availability. This challenge faces SOA many at times due to poor and rush analysis of the location. This can be overcome by  having a well organized strategy and follow the procedural steps carefully.</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28</a:t>
            </a:fld>
            <a:endParaRPr lang="en-US"/>
          </a:p>
        </p:txBody>
      </p:sp>
    </p:spTree>
    <p:extLst>
      <p:ext uri="{BB962C8B-B14F-4D97-AF65-F5344CB8AC3E}">
        <p14:creationId xmlns:p14="http://schemas.microsoft.com/office/powerpoint/2010/main" val="35499458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SOA needs to give the location</a:t>
            </a:r>
            <a:r>
              <a:rPr lang="en-US" baseline="0" dirty="0" smtClean="0">
                <a:latin typeface="Times New Roman" panose="02020603050405020304" pitchFamily="18" charset="0"/>
                <a:cs typeface="Times New Roman" panose="02020603050405020304" pitchFamily="18" charset="0"/>
              </a:rPr>
              <a:t> openness to the services provided to the customers. The should also have intelligent services and the routers which will give support to the provision of their services to the consumers. By doing so they will build trust to their customers in the market and the challenge will be overcome.</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29</a:t>
            </a:fld>
            <a:endParaRPr lang="en-US"/>
          </a:p>
        </p:txBody>
      </p:sp>
    </p:spTree>
    <p:extLst>
      <p:ext uri="{BB962C8B-B14F-4D97-AF65-F5344CB8AC3E}">
        <p14:creationId xmlns:p14="http://schemas.microsoft.com/office/powerpoint/2010/main" val="1018024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governing of the data within an organization is done the central governance which form s the committee which will look over the services provision so that the firm is said to be at full service</a:t>
            </a:r>
            <a:r>
              <a:rPr lang="en-US" baseline="0" dirty="0" smtClean="0">
                <a:latin typeface="Times New Roman" pitchFamily="18" charset="0"/>
                <a:cs typeface="Times New Roman" pitchFamily="18" charset="0"/>
              </a:rPr>
              <a:t> and implemented.</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30</a:t>
            </a:fld>
            <a:endParaRPr lang="en-US"/>
          </a:p>
        </p:txBody>
      </p:sp>
    </p:spTree>
    <p:extLst>
      <p:ext uri="{BB962C8B-B14F-4D97-AF65-F5344CB8AC3E}">
        <p14:creationId xmlns:p14="http://schemas.microsoft.com/office/powerpoint/2010/main" val="2061520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Messaging</a:t>
            </a:r>
            <a:r>
              <a:rPr lang="en-US" baseline="0" dirty="0" smtClean="0">
                <a:latin typeface="Times New Roman" panose="02020603050405020304" pitchFamily="18" charset="0"/>
                <a:cs typeface="Times New Roman" panose="02020603050405020304" pitchFamily="18" charset="0"/>
              </a:rPr>
              <a:t> values particularly for vertical firms enforce standardization on a set of data elements and message </a:t>
            </a:r>
            <a:r>
              <a:rPr lang="en-US" baseline="0" dirty="0" smtClean="0">
                <a:latin typeface="Times New Roman" panose="02020603050405020304" pitchFamily="18" charset="0"/>
                <a:cs typeface="Times New Roman" panose="02020603050405020304" pitchFamily="18" charset="0"/>
              </a:rPr>
              <a:t>formats (</a:t>
            </a:r>
            <a:r>
              <a:rPr lang="en-US" sz="1200" dirty="0" err="1" smtClean="0">
                <a:latin typeface="Times New Roman" panose="02020603050405020304" pitchFamily="18" charset="0"/>
                <a:cs typeface="Times New Roman" panose="02020603050405020304" pitchFamily="18" charset="0"/>
              </a:rPr>
              <a:t>Sallé</a:t>
            </a:r>
            <a:r>
              <a:rPr lang="en-US" sz="1200" dirty="0" smtClean="0">
                <a:latin typeface="Times New Roman" panose="02020603050405020304" pitchFamily="18" charset="0"/>
                <a:cs typeface="Times New Roman" panose="02020603050405020304" pitchFamily="18" charset="0"/>
              </a:rPr>
              <a:t>,</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2004)</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But under the individuals levels the standards are not </a:t>
            </a:r>
            <a:r>
              <a:rPr lang="en-US" baseline="0" dirty="0" smtClean="0">
                <a:latin typeface="Times New Roman" panose="02020603050405020304" pitchFamily="18" charset="0"/>
                <a:cs typeface="Times New Roman" panose="02020603050405020304" pitchFamily="18" charset="0"/>
              </a:rPr>
              <a:t>fixed. They </a:t>
            </a:r>
            <a:r>
              <a:rPr lang="en-US" baseline="0" dirty="0" smtClean="0">
                <a:latin typeface="Times New Roman" panose="02020603050405020304" pitchFamily="18" charset="0"/>
                <a:cs typeface="Times New Roman" panose="02020603050405020304" pitchFamily="18" charset="0"/>
              </a:rPr>
              <a:t>can change from one unit to the other within the organization.</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31</a:t>
            </a:fld>
            <a:endParaRPr lang="en-US"/>
          </a:p>
        </p:txBody>
      </p:sp>
    </p:spTree>
    <p:extLst>
      <p:ext uri="{BB962C8B-B14F-4D97-AF65-F5344CB8AC3E}">
        <p14:creationId xmlns:p14="http://schemas.microsoft.com/office/powerpoint/2010/main" val="9984200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service oriented</a:t>
            </a:r>
            <a:r>
              <a:rPr lang="en-US" baseline="0" dirty="0" smtClean="0">
                <a:latin typeface="Times New Roman" pitchFamily="18" charset="0"/>
                <a:cs typeface="Times New Roman" pitchFamily="18" charset="0"/>
              </a:rPr>
              <a:t> application will include service oriented application, integration services, business services, data access services and databases.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32</a:t>
            </a:fld>
            <a:endParaRPr lang="en-US"/>
          </a:p>
        </p:txBody>
      </p:sp>
    </p:spTree>
    <p:extLst>
      <p:ext uri="{BB962C8B-B14F-4D97-AF65-F5344CB8AC3E}">
        <p14:creationId xmlns:p14="http://schemas.microsoft.com/office/powerpoint/2010/main" val="5617816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enterprise needs to create a good service-oriented architectural plan which will improve the service </a:t>
            </a:r>
            <a:r>
              <a:rPr lang="en-US" sz="1200" kern="1200" dirty="0" smtClean="0">
                <a:solidFill>
                  <a:schemeClr val="tx1"/>
                </a:solidFill>
                <a:effectLst/>
                <a:latin typeface="Times New Roman" pitchFamily="18" charset="0"/>
                <a:ea typeface="+mn-ea"/>
                <a:cs typeface="Times New Roman" pitchFamily="18" charset="0"/>
              </a:rPr>
              <a:t>provided (</a:t>
            </a:r>
            <a:r>
              <a:rPr lang="en-US" sz="1200" dirty="0" err="1" smtClean="0">
                <a:latin typeface="Times New Roman" panose="02020603050405020304" pitchFamily="18" charset="0"/>
                <a:cs typeface="Times New Roman" panose="02020603050405020304" pitchFamily="18" charset="0"/>
              </a:rPr>
              <a:t>Demirkan</a:t>
            </a:r>
            <a:r>
              <a:rPr lang="en-US" sz="1200" baseline="0" dirty="0" smtClean="0">
                <a:latin typeface="Times New Roman" panose="02020603050405020304" pitchFamily="18" charset="0"/>
                <a:cs typeface="Times New Roman" panose="02020603050405020304" pitchFamily="18" charset="0"/>
              </a:rPr>
              <a:t> et al., 2008)</a:t>
            </a:r>
            <a:r>
              <a:rPr lang="en-US" sz="1200" kern="1200" dirty="0" smtClean="0">
                <a:solidFill>
                  <a:schemeClr val="tx1"/>
                </a:solidFill>
                <a:effectLst/>
                <a:latin typeface="Times New Roman" pitchFamily="18" charset="0"/>
                <a:ea typeface="+mn-ea"/>
                <a:cs typeface="Times New Roman" pitchFamily="18" charset="0"/>
              </a:rPr>
              <a:t>.</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baseline="0" dirty="0" smtClean="0">
                <a:solidFill>
                  <a:schemeClr val="tx1"/>
                </a:solidFill>
                <a:effectLst/>
                <a:latin typeface="Times New Roman" pitchFamily="18" charset="0"/>
                <a:ea typeface="+mn-ea"/>
                <a:cs typeface="Times New Roman" pitchFamily="18" charset="0"/>
              </a:rPr>
              <a:t>B</a:t>
            </a:r>
            <a:r>
              <a:rPr lang="en-US" sz="1200" kern="1200" dirty="0" smtClean="0">
                <a:solidFill>
                  <a:schemeClr val="tx1"/>
                </a:solidFill>
                <a:effectLst/>
                <a:latin typeface="Times New Roman" pitchFamily="18" charset="0"/>
                <a:ea typeface="+mn-ea"/>
                <a:cs typeface="Times New Roman" pitchFamily="18" charset="0"/>
              </a:rPr>
              <a:t>y following the right approach which will show the most complete level of maturity in an organization depending on how action will be taken in the firm by managing the entire project to serve in the future of the business.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33</a:t>
            </a:fld>
            <a:endParaRPr lang="en-US"/>
          </a:p>
        </p:txBody>
      </p:sp>
    </p:spTree>
    <p:extLst>
      <p:ext uri="{BB962C8B-B14F-4D97-AF65-F5344CB8AC3E}">
        <p14:creationId xmlns:p14="http://schemas.microsoft.com/office/powerpoint/2010/main" val="1613777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enterprise needs to take a long view before making that decision of changing the information system </a:t>
            </a:r>
            <a:r>
              <a:rPr lang="en-US" sz="1200" kern="1200" dirty="0" smtClean="0">
                <a:solidFill>
                  <a:schemeClr val="tx1"/>
                </a:solidFill>
                <a:effectLst/>
                <a:latin typeface="Times New Roman" pitchFamily="18" charset="0"/>
                <a:ea typeface="+mn-ea"/>
                <a:cs typeface="Times New Roman" pitchFamily="18" charset="0"/>
              </a:rPr>
              <a:t>operation (</a:t>
            </a:r>
            <a:r>
              <a:rPr lang="en-US" sz="1200" dirty="0" smtClean="0">
                <a:latin typeface="Times New Roman" panose="02020603050405020304" pitchFamily="18" charset="0"/>
                <a:cs typeface="Times New Roman" panose="02020603050405020304" pitchFamily="18" charset="0"/>
              </a:rPr>
              <a:t>Raj &amp; Raman,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This is because the strategy needs to have a long-term plan which will serve the enterprise for long before thinking of changing the strategies. Hence, the whole process should involve experts and a lot of consultation before making that decision of changing the operation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34</a:t>
            </a:fld>
            <a:endParaRPr lang="en-US"/>
          </a:p>
        </p:txBody>
      </p:sp>
    </p:spTree>
    <p:extLst>
      <p:ext uri="{BB962C8B-B14F-4D97-AF65-F5344CB8AC3E}">
        <p14:creationId xmlns:p14="http://schemas.microsoft.com/office/powerpoint/2010/main" val="25559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For this competition to be reduced or overcome the firm should be ready to give quality services for the firm to win more customers. They can also have a plan of reducing their price in the market for the first few weeks to attract customers.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35</a:t>
            </a:fld>
            <a:endParaRPr lang="en-US"/>
          </a:p>
        </p:txBody>
      </p:sp>
    </p:spTree>
    <p:extLst>
      <p:ext uri="{BB962C8B-B14F-4D97-AF65-F5344CB8AC3E}">
        <p14:creationId xmlns:p14="http://schemas.microsoft.com/office/powerpoint/2010/main" val="33030942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organization needs to manage its API key which gives the system permission for sharing technological components which are essential for the organization. Through that improvement, the firm's software application which combines both new and old applications to bring the best result of the services provided by the organization will be achievable.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36</a:t>
            </a:fld>
            <a:endParaRPr lang="en-US"/>
          </a:p>
        </p:txBody>
      </p:sp>
    </p:spTree>
    <p:extLst>
      <p:ext uri="{BB962C8B-B14F-4D97-AF65-F5344CB8AC3E}">
        <p14:creationId xmlns:p14="http://schemas.microsoft.com/office/powerpoint/2010/main" val="3866383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ITSM </a:t>
            </a:r>
            <a:r>
              <a:rPr lang="en-US" sz="1200" kern="1200" dirty="0" smtClean="0">
                <a:solidFill>
                  <a:schemeClr val="tx1"/>
                </a:solidFill>
                <a:effectLst/>
                <a:latin typeface="Times New Roman" pitchFamily="18" charset="0"/>
                <a:ea typeface="+mn-ea"/>
                <a:cs typeface="Times New Roman" pitchFamily="18" charset="0"/>
              </a:rPr>
              <a:t>stage forms the main framework of the firm’s procedures of building ITSM </a:t>
            </a:r>
            <a:r>
              <a:rPr lang="en-US" sz="1200" kern="1200" dirty="0" smtClean="0">
                <a:solidFill>
                  <a:schemeClr val="tx1"/>
                </a:solidFill>
                <a:effectLst/>
                <a:latin typeface="Times New Roman" pitchFamily="18" charset="0"/>
                <a:ea typeface="+mn-ea"/>
                <a:cs typeface="Times New Roman" pitchFamily="18" charset="0"/>
              </a:rPr>
              <a:t>process (</a:t>
            </a:r>
            <a:r>
              <a:rPr lang="en-US" sz="1200" dirty="0" smtClean="0">
                <a:latin typeface="Times New Roman" panose="02020603050405020304" pitchFamily="18" charset="0"/>
                <a:cs typeface="Times New Roman" panose="02020603050405020304" pitchFamily="18" charset="0"/>
              </a:rPr>
              <a:t>Raj &amp; Raman,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It includes describing the services that the organization will be providing to the customers, purposefully planning the procedures and forming the necessary assets to be used in the success of the process. Under service design we have different elements which must be meet for the success of the design. They include, design coordination, service catalogue management, risk management, service level management, capacity management, availability management, IT service continuity management, information security, compliance and architecture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Once the designs plan have been accomplished the services needs to be tested outside to make sure that the procedures of the design flows.IT workers are supposed to ensure that the services designs are not affecting the services being offered. This will need the management to change and risk management because in every undertaking there must be challenges.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This includes the application of the new designs in the implementation of the new strategy. In this stage the issues facing the IT is solved when the customers use the new services. The IT workers therefore are forced to monitor the operation closely to ensure there is continuous service delivery in the organization. The ITIL shows the main guidelines of the firm’s activities and they include; incident and request fulfilment, problem management, and technical management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37</a:t>
            </a:fld>
            <a:endParaRPr lang="en-US"/>
          </a:p>
        </p:txBody>
      </p:sp>
    </p:spTree>
    <p:extLst>
      <p:ext uri="{BB962C8B-B14F-4D97-AF65-F5344CB8AC3E}">
        <p14:creationId xmlns:p14="http://schemas.microsoft.com/office/powerpoint/2010/main" val="42024214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Audit your current ITSM operations and identify the gaps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Educate community and involve stakeholders while implementing the ITSM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Outline the critical success factors and keep tabs on KPIs and metrics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Use relevant tools to automate the processes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Develop a feedback loop from end user and other stakeholders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38</a:t>
            </a:fld>
            <a:endParaRPr lang="en-US"/>
          </a:p>
        </p:txBody>
      </p:sp>
    </p:spTree>
    <p:extLst>
      <p:ext uri="{BB962C8B-B14F-4D97-AF65-F5344CB8AC3E}">
        <p14:creationId xmlns:p14="http://schemas.microsoft.com/office/powerpoint/2010/main" val="2974006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An SLA is supposed to be real and can be measured in terms of their quantity. It is not supposed to be an approximation but real according to the data collected from the research. Testing should be but of the activities in the research thus improving the quality of the service delivered by the organization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39</a:t>
            </a:fld>
            <a:endParaRPr lang="en-US"/>
          </a:p>
        </p:txBody>
      </p:sp>
    </p:spTree>
    <p:extLst>
      <p:ext uri="{BB962C8B-B14F-4D97-AF65-F5344CB8AC3E}">
        <p14:creationId xmlns:p14="http://schemas.microsoft.com/office/powerpoint/2010/main" val="3005104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An SLA is supposed to be real and can be measured in terms of their quantity. It is not supposed to be an approximation but real according to the data collected from the research. Testing should be but of the activities in the research thus improving the quality of the service delivered by the organization . SLAs must be measurable. This means that ITSM needs to have the capability of collecting and presenting the important measurements which will tell if the SLA has been achieved or not. SLAs have to be specific, measurable, achievable, relevant, and timely.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40</a:t>
            </a:fld>
            <a:endParaRPr lang="en-US"/>
          </a:p>
        </p:txBody>
      </p:sp>
    </p:spTree>
    <p:extLst>
      <p:ext uri="{BB962C8B-B14F-4D97-AF65-F5344CB8AC3E}">
        <p14:creationId xmlns:p14="http://schemas.microsoft.com/office/powerpoint/2010/main" val="423715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ITSM is the process of designing, providing, management, and improving the IT services the firm gives to its </a:t>
            </a:r>
            <a:r>
              <a:rPr lang="en-US" sz="1200" kern="1200" dirty="0" smtClean="0">
                <a:solidFill>
                  <a:schemeClr val="tx1"/>
                </a:solidFill>
                <a:effectLst/>
                <a:latin typeface="Times New Roman" pitchFamily="18" charset="0"/>
                <a:ea typeface="+mn-ea"/>
                <a:cs typeface="Times New Roman" pitchFamily="18" charset="0"/>
              </a:rPr>
              <a:t>consumers (</a:t>
            </a:r>
            <a:r>
              <a:rPr lang="en-US" sz="1200" dirty="0" err="1" smtClean="0">
                <a:latin typeface="Times New Roman" panose="02020603050405020304" pitchFamily="18" charset="0"/>
                <a:cs typeface="Times New Roman" panose="02020603050405020304" pitchFamily="18" charset="0"/>
              </a:rPr>
              <a:t>Demirkan</a:t>
            </a:r>
            <a:r>
              <a:rPr lang="en-US" sz="1200" baseline="0" dirty="0" smtClean="0">
                <a:latin typeface="Times New Roman" panose="02020603050405020304" pitchFamily="18" charset="0"/>
                <a:cs typeface="Times New Roman" panose="02020603050405020304" pitchFamily="18" charset="0"/>
              </a:rPr>
              <a:t> et al., 2008)</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ITSM deals with the alignment of the IT processes and services with the firm’s goals of improving the organizations development. Enterprise x needs to incorporate the process in the organization so that its plans and strategies of improving the information system can be achieved. The organization is supposed to have a clear understanding of the differences between the ITSM and ITIL.ITIL is a plan of the best practice and endorsements for controlling a firms IT activities. ITIL allows the organization to have a better IT service provision hence it gives directions for efficient ITSM.</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41</a:t>
            </a:fld>
            <a:endParaRPr lang="en-US"/>
          </a:p>
        </p:txBody>
      </p:sp>
    </p:spTree>
    <p:extLst>
      <p:ext uri="{BB962C8B-B14F-4D97-AF65-F5344CB8AC3E}">
        <p14:creationId xmlns:p14="http://schemas.microsoft.com/office/powerpoint/2010/main" val="734032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This stage forms the main framework of the firm’s procedures of building ITSM process. It includes describing the services that the organization will be providing to the customers, purposefully planning the procedures and forming the necessary assets to be used in the success of the process. This is the stage at which the firm’s main aim is to plan for the IT services which will satisfy the firm’s needs. Once the designs plan have been accomplished the services needs to be tested outside to make sure that the procedures of the design flows.IT workers are supposed to ensure that the services designs are not affecting the services being offered . This includes the application of the new designs in the implementation of the new strategy. this stage the issues facing the IT is solved when the customers use the new services. The IT workers therefore are forced to monitor the operation closely to ensure there is continuous service delivery in the organization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82DA262-5568-4621-85B8-D32EE195D818}" type="slidenum">
              <a:rPr lang="en-US" smtClean="0"/>
              <a:t>42</a:t>
            </a:fld>
            <a:endParaRPr lang="en-US"/>
          </a:p>
        </p:txBody>
      </p:sp>
    </p:spTree>
    <p:extLst>
      <p:ext uri="{BB962C8B-B14F-4D97-AF65-F5344CB8AC3E}">
        <p14:creationId xmlns:p14="http://schemas.microsoft.com/office/powerpoint/2010/main" val="16552398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2DA262-5568-4621-85B8-D32EE195D818}" type="slidenum">
              <a:rPr lang="en-US" smtClean="0"/>
              <a:t>43</a:t>
            </a:fld>
            <a:endParaRPr lang="en-US"/>
          </a:p>
        </p:txBody>
      </p:sp>
    </p:spTree>
    <p:extLst>
      <p:ext uri="{BB962C8B-B14F-4D97-AF65-F5344CB8AC3E}">
        <p14:creationId xmlns:p14="http://schemas.microsoft.com/office/powerpoint/2010/main" val="833272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302658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21613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14679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7142F31-FB8A-4BBE-9CF8-A1C18009EE22}"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1909472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7142F31-FB8A-4BBE-9CF8-A1C18009EE22}" type="datetimeFigureOut">
              <a:rPr lang="en-US" smtClean="0"/>
              <a:t>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3259204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7142F31-FB8A-4BBE-9CF8-A1C18009EE22}" type="datetimeFigureOut">
              <a:rPr lang="en-US" smtClean="0"/>
              <a:t>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056418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142F31-FB8A-4BBE-9CF8-A1C18009EE22}" type="datetimeFigureOut">
              <a:rPr lang="en-US" smtClean="0"/>
              <a:t>1/12/2019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77991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42F31-FB8A-4BBE-9CF8-A1C18009EE22}"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4125108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42F31-FB8A-4BBE-9CF8-A1C18009EE22}"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708923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42F31-FB8A-4BBE-9CF8-A1C18009EE22}" type="datetimeFigureOut">
              <a:rPr lang="en-US" smtClean="0"/>
              <a:t>1/12/2019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370507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196567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430789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378551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7142F31-FB8A-4BBE-9CF8-A1C18009EE22}" type="datetimeFigureOut">
              <a:rPr lang="en-US" smtClean="0"/>
              <a:t>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575547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7142F31-FB8A-4BBE-9CF8-A1C18009EE22}" type="datetimeFigureOut">
              <a:rPr lang="en-US" smtClean="0"/>
              <a:t>1/12/2019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1342664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615881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7142F31-FB8A-4BBE-9CF8-A1C18009EE22}" type="datetimeFigureOut">
              <a:rPr lang="en-US" smtClean="0"/>
              <a:t>1/12/2019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866674-5591-483E-B088-8C12FCDD6608}" type="slidenum">
              <a:rPr lang="en-US" smtClean="0"/>
              <a:t>‹#›</a:t>
            </a:fld>
            <a:endParaRPr lang="en-US"/>
          </a:p>
        </p:txBody>
      </p:sp>
    </p:spTree>
    <p:extLst>
      <p:ext uri="{BB962C8B-B14F-4D97-AF65-F5344CB8AC3E}">
        <p14:creationId xmlns:p14="http://schemas.microsoft.com/office/powerpoint/2010/main" val="274300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7142F31-FB8A-4BBE-9CF8-A1C18009EE22}" type="datetimeFigureOut">
              <a:rPr lang="en-US" smtClean="0"/>
              <a:t>1/12/2019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A866674-5591-483E-B088-8C12FCDD6608}" type="slidenum">
              <a:rPr lang="en-US" smtClean="0"/>
              <a:t>‹#›</a:t>
            </a:fld>
            <a:endParaRPr lang="en-US"/>
          </a:p>
        </p:txBody>
      </p:sp>
    </p:spTree>
    <p:extLst>
      <p:ext uri="{BB962C8B-B14F-4D97-AF65-F5344CB8AC3E}">
        <p14:creationId xmlns:p14="http://schemas.microsoft.com/office/powerpoint/2010/main" val="131528185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Strategies for Enterprise X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IT </a:t>
            </a:r>
            <a:r>
              <a:rPr lang="en-US" cap="none" dirty="0" smtClean="0">
                <a:latin typeface="Times New Roman" pitchFamily="18" charset="0"/>
                <a:cs typeface="Times New Roman" pitchFamily="18" charset="0"/>
              </a:rPr>
              <a:t>Services Level Agreement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12743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Vision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To be the best organization in provision of internetworking services worldwide and making sure that our customers get satisfaction from goods and services they get from us.</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6694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Mission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We help you make things easier in your information system and information technology surrounding so that you can save your money, time and limited resources to capitalize on improvement of information system which will reduce insecurity cases all over the world.</a:t>
            </a:r>
          </a:p>
          <a:p>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9132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Times New Roman" panose="02020603050405020304" pitchFamily="18" charset="0"/>
                <a:cs typeface="Times New Roman" panose="02020603050405020304" pitchFamily="18" charset="0"/>
              </a:rPr>
              <a:t>Strategic </a:t>
            </a:r>
            <a:r>
              <a:rPr lang="en-US" sz="2800" dirty="0" smtClean="0">
                <a:latin typeface="Times New Roman" panose="02020603050405020304" pitchFamily="18" charset="0"/>
                <a:cs typeface="Times New Roman" panose="02020603050405020304" pitchFamily="18" charset="0"/>
              </a:rPr>
              <a:t>Planning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89764" y="2603500"/>
            <a:ext cx="8890849" cy="4010242"/>
          </a:xfrm>
        </p:spPr>
        <p:txBody>
          <a:bodyPr>
            <a:noAutofit/>
          </a:bodyPr>
          <a:lstStyle/>
          <a:p>
            <a:r>
              <a:rPr lang="en-US" sz="2400" dirty="0">
                <a:latin typeface="Times New Roman" panose="02020603050405020304" pitchFamily="18" charset="0"/>
                <a:cs typeface="Times New Roman" panose="02020603050405020304" pitchFamily="18" charset="0"/>
              </a:rPr>
              <a:t>O</a:t>
            </a:r>
            <a:r>
              <a:rPr lang="en-US" sz="2400" dirty="0" smtClean="0">
                <a:latin typeface="Times New Roman" panose="02020603050405020304" pitchFamily="18" charset="0"/>
                <a:cs typeface="Times New Roman" panose="02020603050405020304" pitchFamily="18" charset="0"/>
              </a:rPr>
              <a:t>rganization </a:t>
            </a:r>
            <a:r>
              <a:rPr lang="en-US" sz="2400" dirty="0">
                <a:latin typeface="Times New Roman" panose="02020603050405020304" pitchFamily="18" charset="0"/>
                <a:cs typeface="Times New Roman" panose="02020603050405020304" pitchFamily="18" charset="0"/>
              </a:rPr>
              <a:t>needs to have a team which is capable of reporting any intelligent </a:t>
            </a:r>
            <a:r>
              <a:rPr lang="en-US" sz="2400" dirty="0" smtClean="0">
                <a:latin typeface="Times New Roman" panose="02020603050405020304" pitchFamily="18" charset="0"/>
                <a:cs typeface="Times New Roman" panose="02020603050405020304" pitchFamily="18" charset="0"/>
              </a:rPr>
              <a:t>information.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a:t>
            </a:r>
            <a:r>
              <a:rPr lang="en-US" sz="2400" dirty="0" smtClean="0">
                <a:latin typeface="Times New Roman" panose="02020603050405020304" pitchFamily="18" charset="0"/>
                <a:cs typeface="Times New Roman" panose="02020603050405020304" pitchFamily="18" charset="0"/>
              </a:rPr>
              <a:t>abor </a:t>
            </a:r>
            <a:r>
              <a:rPr lang="en-US" sz="2400" dirty="0">
                <a:latin typeface="Times New Roman" panose="02020603050405020304" pitchFamily="18" charset="0"/>
                <a:cs typeface="Times New Roman" panose="02020603050405020304" pitchFamily="18" charset="0"/>
              </a:rPr>
              <a:t>force of talented information technology experts.</a:t>
            </a:r>
          </a:p>
          <a:p>
            <a:r>
              <a:rPr lang="en-US" sz="2400" dirty="0">
                <a:latin typeface="Times New Roman" panose="02020603050405020304" pitchFamily="18" charset="0"/>
                <a:cs typeface="Times New Roman" panose="02020603050405020304" pitchFamily="18" charset="0"/>
              </a:rPr>
              <a:t>The organization, hence, needs to combine role of occurrence </a:t>
            </a:r>
            <a:r>
              <a:rPr lang="en-US" sz="2400" dirty="0" smtClean="0">
                <a:latin typeface="Times New Roman" panose="02020603050405020304" pitchFamily="18" charset="0"/>
                <a:cs typeface="Times New Roman" panose="02020603050405020304" pitchFamily="18" charset="0"/>
              </a:rPr>
              <a:t>monitoring.</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a:t>
            </a:r>
            <a:r>
              <a:rPr lang="en-US" sz="2400" dirty="0" smtClean="0">
                <a:latin typeface="Times New Roman" panose="02020603050405020304" pitchFamily="18" charset="0"/>
                <a:cs typeface="Times New Roman" panose="02020603050405020304" pitchFamily="18" charset="0"/>
              </a:rPr>
              <a:t>etection</a:t>
            </a:r>
            <a:r>
              <a:rPr lang="en-US" sz="2400" dirty="0">
                <a:latin typeface="Times New Roman" panose="02020603050405020304" pitchFamily="18" charset="0"/>
                <a:cs typeface="Times New Roman" panose="02020603050405020304" pitchFamily="18" charset="0"/>
              </a:rPr>
              <a:t>, reaction, organization and computer net protection tool </a:t>
            </a:r>
            <a:r>
              <a:rPr lang="en-US" sz="2400" dirty="0" smtClean="0">
                <a:latin typeface="Times New Roman" panose="02020603050405020304" pitchFamily="18" charset="0"/>
                <a:cs typeface="Times New Roman" panose="02020603050405020304" pitchFamily="18" charset="0"/>
              </a:rPr>
              <a:t>engineering.</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ction </a:t>
            </a:r>
            <a:r>
              <a:rPr lang="en-US" sz="2400" dirty="0">
                <a:latin typeface="Times New Roman" panose="02020603050405020304" pitchFamily="18" charset="0"/>
                <a:cs typeface="Times New Roman" panose="02020603050405020304" pitchFamily="18" charset="0"/>
              </a:rPr>
              <a:t>and care under the same </a:t>
            </a:r>
            <a:r>
              <a:rPr lang="en-US" sz="2400" dirty="0" smtClean="0">
                <a:latin typeface="Times New Roman" panose="02020603050405020304" pitchFamily="18" charset="0"/>
                <a:cs typeface="Times New Roman" panose="02020603050405020304" pitchFamily="18" charset="0"/>
              </a:rPr>
              <a:t>unit.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712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Internetworking Business Model</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P</a:t>
            </a:r>
            <a:r>
              <a:rPr lang="en-US" sz="2400" dirty="0" smtClean="0">
                <a:latin typeface="Times New Roman" panose="02020603050405020304" pitchFamily="18" charset="0"/>
                <a:cs typeface="Times New Roman" panose="02020603050405020304" pitchFamily="18" charset="0"/>
              </a:rPr>
              <a:t>roper </a:t>
            </a:r>
            <a:r>
              <a:rPr lang="en-US" sz="2400" dirty="0" smtClean="0">
                <a:latin typeface="Times New Roman" panose="02020603050405020304" pitchFamily="18" charset="0"/>
                <a:cs typeface="Times New Roman" panose="02020603050405020304" pitchFamily="18" charset="0"/>
              </a:rPr>
              <a:t>designing.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firm needs to determine the requirement for the </a:t>
            </a:r>
            <a:r>
              <a:rPr lang="en-US" sz="2400" dirty="0" smtClean="0">
                <a:latin typeface="Times New Roman" panose="02020603050405020304" pitchFamily="18" charset="0"/>
                <a:cs typeface="Times New Roman" panose="02020603050405020304" pitchFamily="18" charset="0"/>
              </a:rPr>
              <a:t>internetworking.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a:t>
            </a:r>
            <a:r>
              <a:rPr lang="en-US" sz="2400" dirty="0" smtClean="0">
                <a:latin typeface="Times New Roman" panose="02020603050405020304" pitchFamily="18" charset="0"/>
                <a:cs typeface="Times New Roman" panose="02020603050405020304" pitchFamily="18" charset="0"/>
              </a:rPr>
              <a:t>onsidering </a:t>
            </a:r>
            <a:r>
              <a:rPr lang="en-US" sz="2400" dirty="0">
                <a:latin typeface="Times New Roman" panose="02020603050405020304" pitchFamily="18" charset="0"/>
                <a:cs typeface="Times New Roman" panose="02020603050405020304" pitchFamily="18" charset="0"/>
              </a:rPr>
              <a:t>if the information to be applied is available in the computing </a:t>
            </a:r>
            <a:r>
              <a:rPr lang="en-US" sz="2400" dirty="0" smtClean="0">
                <a:latin typeface="Times New Roman" panose="02020603050405020304" pitchFamily="18" charset="0"/>
                <a:cs typeface="Times New Roman" panose="02020603050405020304" pitchFamily="18" charset="0"/>
              </a:rPr>
              <a:t>devices.</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cost of owning the information </a:t>
            </a:r>
            <a:r>
              <a:rPr lang="en-US" sz="2400" dirty="0" smtClean="0">
                <a:latin typeface="Times New Roman" panose="02020603050405020304" pitchFamily="18" charset="0"/>
                <a:cs typeface="Times New Roman" panose="02020603050405020304" pitchFamily="18" charset="0"/>
              </a:rPr>
              <a:t>system.</a:t>
            </a: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986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Recommendation for </a:t>
            </a:r>
            <a:r>
              <a:rPr lang="en-US" dirty="0" smtClean="0">
                <a:latin typeface="Times New Roman" pitchFamily="18" charset="0"/>
                <a:cs typeface="Times New Roman" pitchFamily="18" charset="0"/>
              </a:rPr>
              <a:t>Networking</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Designers need to integrate traditional way of creating firm's </a:t>
            </a:r>
            <a:r>
              <a:rPr lang="en-US" sz="2400" dirty="0" smtClean="0">
                <a:latin typeface="Times New Roman" panose="02020603050405020304" pitchFamily="18" charset="0"/>
                <a:cs typeface="Times New Roman" panose="02020603050405020304" pitchFamily="18" charset="0"/>
              </a:rPr>
              <a:t>website.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company should try to improve the search engines used in the </a:t>
            </a:r>
            <a:r>
              <a:rPr lang="en-US" sz="2400" dirty="0" smtClean="0">
                <a:latin typeface="Times New Roman" panose="02020603050405020304" pitchFamily="18" charset="0"/>
                <a:cs typeface="Times New Roman" panose="02020603050405020304" pitchFamily="18" charset="0"/>
              </a:rPr>
              <a:t>past.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organization has to pay Google or any other advertisers for their </a:t>
            </a:r>
            <a:r>
              <a:rPr lang="en-US" sz="2400" dirty="0" smtClean="0">
                <a:latin typeface="Times New Roman" panose="02020603050405020304" pitchFamily="18" charset="0"/>
                <a:cs typeface="Times New Roman" panose="02020603050405020304" pitchFamily="18" charset="0"/>
              </a:rPr>
              <a:t>work.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designers need to improve social </a:t>
            </a:r>
            <a:r>
              <a:rPr lang="en-US" sz="2400" dirty="0" smtClean="0">
                <a:latin typeface="Times New Roman" panose="02020603050405020304" pitchFamily="18" charset="0"/>
                <a:cs typeface="Times New Roman" panose="02020603050405020304" pitchFamily="18" charset="0"/>
              </a:rPr>
              <a:t>platforms.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2110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itchFamily="18" charset="0"/>
                <a:cs typeface="Times New Roman" pitchFamily="18" charset="0"/>
              </a:rPr>
              <a:t>SOA Strategies for Enterprise X</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1154954" y="2390557"/>
            <a:ext cx="8825659" cy="4254500"/>
          </a:xfrm>
        </p:spPr>
        <p:txBody>
          <a:bodyPr>
            <a:noAutofit/>
          </a:bodyPr>
          <a:lstStyle/>
          <a:p>
            <a:r>
              <a:rPr lang="en-US" sz="2400" dirty="0">
                <a:latin typeface="Times New Roman" panose="02020603050405020304" pitchFamily="18" charset="0"/>
                <a:cs typeface="Times New Roman" panose="02020603050405020304" pitchFamily="18" charset="0"/>
              </a:rPr>
              <a:t>Service-oriented architecture is a way of thinking which can be applied in an organization to improve its information </a:t>
            </a:r>
            <a:r>
              <a:rPr lang="en-US" sz="2400" dirty="0" smtClean="0">
                <a:latin typeface="Times New Roman" panose="02020603050405020304" pitchFamily="18" charset="0"/>
                <a:cs typeface="Times New Roman" panose="02020603050405020304" pitchFamily="18" charset="0"/>
              </a:rPr>
              <a:t>system.</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enterprise to be successful they need to map service-oriented </a:t>
            </a:r>
            <a:r>
              <a:rPr lang="en-US" sz="2400" dirty="0" smtClean="0">
                <a:latin typeface="Times New Roman" panose="02020603050405020304" pitchFamily="18" charset="0"/>
                <a:cs typeface="Times New Roman" panose="02020603050405020304" pitchFamily="18" charset="0"/>
              </a:rPr>
              <a:t>architecture.</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enterprise needs to take a long view before making that decision of changing the information system operation</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The enterprise needs to create a good service-oriented architectural plan which will improve the service </a:t>
            </a:r>
            <a:r>
              <a:rPr lang="en-US" sz="2400" dirty="0" smtClean="0">
                <a:latin typeface="Times New Roman" panose="02020603050405020304" pitchFamily="18" charset="0"/>
                <a:cs typeface="Times New Roman" panose="02020603050405020304" pitchFamily="18" charset="0"/>
              </a:rPr>
              <a:t>provided.</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organization to realize the potential talents in the firm so that it can take advantage of </a:t>
            </a:r>
            <a:r>
              <a:rPr lang="en-US" sz="2400" dirty="0" smtClean="0">
                <a:latin typeface="Times New Roman" panose="02020603050405020304" pitchFamily="18" charset="0"/>
                <a:cs typeface="Times New Roman" panose="02020603050405020304" pitchFamily="18" charset="0"/>
              </a:rPr>
              <a:t>it.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168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Recommendation to SOA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organization to realize the potential talents in the firm so that it can take advantage of </a:t>
            </a:r>
            <a:r>
              <a:rPr lang="en-US" sz="2000" dirty="0" smtClean="0">
                <a:latin typeface="Times New Roman" pitchFamily="18" charset="0"/>
                <a:cs typeface="Times New Roman" pitchFamily="18" charset="0"/>
              </a:rPr>
              <a:t>it.</a:t>
            </a:r>
            <a:endParaRPr lang="en-US" sz="2000" dirty="0" smtClean="0">
              <a:latin typeface="Times New Roman" pitchFamily="18" charset="0"/>
              <a:cs typeface="Times New Roman" pitchFamily="18" charset="0"/>
            </a:endParaRPr>
          </a:p>
          <a:p>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firm needs to measure the effects of the project to the organization in order to know if the project has contributed to the firm positively or </a:t>
            </a:r>
            <a:r>
              <a:rPr lang="en-US" sz="2000" dirty="0" smtClean="0">
                <a:latin typeface="Times New Roman" pitchFamily="18" charset="0"/>
                <a:cs typeface="Times New Roman" pitchFamily="18" charset="0"/>
              </a:rPr>
              <a:t>not.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86617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Strategic Shift for Enterprise X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29902" y="2453187"/>
            <a:ext cx="8825659" cy="4254500"/>
          </a:xfrm>
        </p:spPr>
        <p:txBody>
          <a:bodyPr>
            <a:noAutofit/>
          </a:bodyPr>
          <a:lstStyle/>
          <a:p>
            <a:r>
              <a:rPr lang="en-US" sz="2400" dirty="0">
                <a:latin typeface="Times New Roman" panose="02020603050405020304" pitchFamily="18" charset="0"/>
                <a:cs typeface="Times New Roman" panose="02020603050405020304" pitchFamily="18" charset="0"/>
              </a:rPr>
              <a:t>S</a:t>
            </a:r>
            <a:r>
              <a:rPr lang="en-US" sz="2400" dirty="0" smtClean="0">
                <a:latin typeface="Times New Roman" panose="02020603050405020304" pitchFamily="18" charset="0"/>
                <a:cs typeface="Times New Roman" panose="02020603050405020304" pitchFamily="18" charset="0"/>
              </a:rPr>
              <a:t>trategic </a:t>
            </a:r>
            <a:r>
              <a:rPr lang="en-US" sz="2400" dirty="0">
                <a:latin typeface="Times New Roman" panose="02020603050405020304" pitchFamily="18" charset="0"/>
                <a:cs typeface="Times New Roman" panose="02020603050405020304" pitchFamily="18" charset="0"/>
              </a:rPr>
              <a:t>planning is a process which a portfolio of a highly efficient computer program needs to be used in an organization plans so that the company is competent in market worldwide.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strategies for improving information system and information technology needs to be implemented</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firm needs </a:t>
            </a:r>
            <a:r>
              <a:rPr lang="en-US" sz="2400" dirty="0">
                <a:latin typeface="Times New Roman" panose="02020603050405020304" pitchFamily="18" charset="0"/>
                <a:cs typeface="Times New Roman" panose="02020603050405020304" pitchFamily="18" charset="0"/>
              </a:rPr>
              <a:t>to have stability between size and </a:t>
            </a:r>
            <a:r>
              <a:rPr lang="en-US" sz="2400" dirty="0" smtClean="0">
                <a:latin typeface="Times New Roman" panose="02020603050405020304" pitchFamily="18" charset="0"/>
                <a:cs typeface="Times New Roman" panose="02020603050405020304" pitchFamily="18" charset="0"/>
              </a:rPr>
              <a:t>perceptibility.</a:t>
            </a:r>
          </a:p>
          <a:p>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firm should also allow information department to perform their duty without too many </a:t>
            </a:r>
            <a:r>
              <a:rPr lang="en-US" sz="2400" dirty="0" smtClean="0">
                <a:latin typeface="Times New Roman" panose="02020603050405020304" pitchFamily="18" charset="0"/>
                <a:cs typeface="Times New Roman" panose="02020603050405020304" pitchFamily="18" charset="0"/>
              </a:rPr>
              <a:t>restrictions.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organization needs to have realistic plans which are </a:t>
            </a:r>
            <a:r>
              <a:rPr lang="en-US" sz="2400" dirty="0" smtClean="0">
                <a:latin typeface="Times New Roman" panose="02020603050405020304" pitchFamily="18" charset="0"/>
                <a:cs typeface="Times New Roman" panose="02020603050405020304" pitchFamily="18" charset="0"/>
              </a:rPr>
              <a:t>manageable.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6272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Times New Roman" pitchFamily="18" charset="0"/>
                <a:cs typeface="Times New Roman" pitchFamily="18" charset="0"/>
              </a:rPr>
              <a:t>Recommendations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firm needs to have stability between size and </a:t>
            </a:r>
            <a:r>
              <a:rPr lang="en-US" sz="2400" dirty="0">
                <a:latin typeface="Times New Roman" panose="02020603050405020304" pitchFamily="18" charset="0"/>
                <a:cs typeface="Times New Roman" panose="02020603050405020304" pitchFamily="18" charset="0"/>
              </a:rPr>
              <a:t>perceptibility (</a:t>
            </a:r>
            <a:r>
              <a:rPr lang="en-US" sz="2400" dirty="0" err="1" smtClean="0">
                <a:latin typeface="Times New Roman" panose="02020603050405020304" pitchFamily="18" charset="0"/>
                <a:cs typeface="Times New Roman" panose="02020603050405020304" pitchFamily="18" charset="0"/>
              </a:rPr>
              <a:t>Trinkenreich</a:t>
            </a:r>
            <a:r>
              <a:rPr lang="en-US" sz="2400" dirty="0" smtClean="0">
                <a:latin typeface="Times New Roman" panose="02020603050405020304" pitchFamily="18" charset="0"/>
                <a:cs typeface="Times New Roman" panose="02020603050405020304" pitchFamily="18" charset="0"/>
              </a:rPr>
              <a:t> et al., 2018).</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firm should also allow information department to perform their duty without too many </a:t>
            </a:r>
            <a:r>
              <a:rPr lang="en-US" sz="2400" dirty="0" smtClean="0">
                <a:latin typeface="Times New Roman" panose="02020603050405020304" pitchFamily="18" charset="0"/>
                <a:cs typeface="Times New Roman" panose="02020603050405020304" pitchFamily="18" charset="0"/>
              </a:rPr>
              <a:t>restrictions.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organization needs to have realistic plans which are </a:t>
            </a:r>
            <a:r>
              <a:rPr lang="en-US" sz="2400" dirty="0" smtClean="0">
                <a:latin typeface="Times New Roman" panose="02020603050405020304" pitchFamily="18" charset="0"/>
                <a:cs typeface="Times New Roman" panose="02020603050405020304" pitchFamily="18" charset="0"/>
              </a:rPr>
              <a:t>manageable. </a:t>
            </a:r>
            <a:endParaRPr lang="en-US" sz="24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2513584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Network Design Process</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Assess needs and </a:t>
            </a:r>
            <a:r>
              <a:rPr lang="en-US" dirty="0" smtClean="0">
                <a:latin typeface="Times New Roman" panose="02020603050405020304" pitchFamily="18" charset="0"/>
                <a:cs typeface="Times New Roman" panose="02020603050405020304" pitchFamily="18" charset="0"/>
              </a:rPr>
              <a:t>costs.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Select topologies and technologies to satisfy </a:t>
            </a:r>
            <a:r>
              <a:rPr lang="en-US" dirty="0" smtClean="0">
                <a:latin typeface="Times New Roman" panose="02020603050405020304" pitchFamily="18" charset="0"/>
                <a:cs typeface="Times New Roman" panose="02020603050405020304" pitchFamily="18" charset="0"/>
              </a:rPr>
              <a:t>needs.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Model network work </a:t>
            </a:r>
            <a:r>
              <a:rPr lang="en-US" dirty="0" smtClean="0">
                <a:latin typeface="Times New Roman" panose="02020603050405020304" pitchFamily="18" charset="0"/>
                <a:cs typeface="Times New Roman" panose="02020603050405020304" pitchFamily="18" charset="0"/>
              </a:rPr>
              <a:t>load.</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Stimulate behavior under expected </a:t>
            </a:r>
            <a:r>
              <a:rPr lang="en-US" dirty="0" smtClean="0">
                <a:latin typeface="Times New Roman" panose="02020603050405020304" pitchFamily="18" charset="0"/>
                <a:cs typeface="Times New Roman" panose="02020603050405020304" pitchFamily="18" charset="0"/>
              </a:rPr>
              <a:t>load.</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Perform sensitivity </a:t>
            </a:r>
            <a:r>
              <a:rPr lang="en-US" dirty="0" smtClean="0">
                <a:latin typeface="Times New Roman" panose="02020603050405020304" pitchFamily="18" charset="0"/>
                <a:cs typeface="Times New Roman" panose="02020603050405020304" pitchFamily="18" charset="0"/>
              </a:rPr>
              <a:t>test.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Rework design as </a:t>
            </a:r>
            <a:r>
              <a:rPr lang="en-US" dirty="0" smtClean="0">
                <a:latin typeface="Times New Roman" panose="02020603050405020304" pitchFamily="18" charset="0"/>
                <a:cs typeface="Times New Roman" panose="02020603050405020304" pitchFamily="18" charset="0"/>
              </a:rPr>
              <a:t>needed.</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50641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IT Acquisition Process</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Identifying, planning and justifying the </a:t>
            </a:r>
            <a:r>
              <a:rPr lang="en-US" dirty="0" smtClean="0">
                <a:latin typeface="Times New Roman" panose="02020603050405020304" pitchFamily="18" charset="0"/>
                <a:cs typeface="Times New Roman" panose="02020603050405020304" pitchFamily="18" charset="0"/>
              </a:rPr>
              <a:t>information.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restructuring information system </a:t>
            </a:r>
            <a:r>
              <a:rPr lang="en-US" dirty="0" smtClean="0">
                <a:latin typeface="Times New Roman" panose="02020603050405020304" pitchFamily="18" charset="0"/>
                <a:cs typeface="Times New Roman" panose="02020603050405020304" pitchFamily="18" charset="0"/>
              </a:rPr>
              <a:t>architecture.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identifying a development </a:t>
            </a:r>
            <a:r>
              <a:rPr lang="en-US" dirty="0" smtClean="0">
                <a:latin typeface="Times New Roman" panose="02020603050405020304" pitchFamily="18" charset="0"/>
                <a:cs typeface="Times New Roman" panose="02020603050405020304" pitchFamily="18" charset="0"/>
              </a:rPr>
              <a:t>alternative.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conducting a feasibility </a:t>
            </a:r>
            <a:r>
              <a:rPr lang="en-US" dirty="0" smtClean="0">
                <a:latin typeface="Times New Roman" panose="02020603050405020304" pitchFamily="18" charset="0"/>
                <a:cs typeface="Times New Roman" panose="02020603050405020304" pitchFamily="18" charset="0"/>
              </a:rPr>
              <a:t>analysis.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performing the selection </a:t>
            </a:r>
            <a:r>
              <a:rPr lang="en-US" dirty="0" smtClean="0">
                <a:latin typeface="Times New Roman" panose="02020603050405020304" pitchFamily="18" charset="0"/>
                <a:cs typeface="Times New Roman" panose="02020603050405020304" pitchFamily="18" charset="0"/>
              </a:rPr>
              <a:t>procedure.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proposal evaluation </a:t>
            </a:r>
            <a:r>
              <a:rPr lang="en-US" dirty="0" smtClean="0">
                <a:latin typeface="Times New Roman" panose="02020603050405020304" pitchFamily="18" charset="0"/>
                <a:cs typeface="Times New Roman" panose="02020603050405020304" pitchFamily="18" charset="0"/>
              </a:rPr>
              <a:t>process.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implementing the selected </a:t>
            </a:r>
            <a:r>
              <a:rPr lang="en-US" dirty="0" smtClean="0">
                <a:latin typeface="Times New Roman" panose="02020603050405020304" pitchFamily="18" charset="0"/>
                <a:cs typeface="Times New Roman" panose="02020603050405020304" pitchFamily="18" charset="0"/>
              </a:rPr>
              <a:t>solution.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reviewing and monitoring the acquisition </a:t>
            </a:r>
            <a:r>
              <a:rPr lang="en-US" dirty="0" smtClean="0">
                <a:latin typeface="Times New Roman" panose="02020603050405020304" pitchFamily="18" charset="0"/>
                <a:cs typeface="Times New Roman" panose="02020603050405020304" pitchFamily="18" charset="0"/>
              </a:rPr>
              <a:t>process.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46692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Modernization Lifecycle</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Change management and </a:t>
            </a:r>
            <a:r>
              <a:rPr lang="en-US" dirty="0" smtClean="0">
                <a:latin typeface="Times New Roman" panose="02020603050405020304" pitchFamily="18" charset="0"/>
                <a:cs typeface="Times New Roman" panose="02020603050405020304" pitchFamily="18" charset="0"/>
              </a:rPr>
              <a:t>communication.</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1390918" y="3940935"/>
            <a:ext cx="133837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Assessment and roadmap</a:t>
            </a:r>
          </a:p>
        </p:txBody>
      </p:sp>
      <p:sp>
        <p:nvSpPr>
          <p:cNvPr id="5" name="Rectangle 4"/>
          <p:cNvSpPr/>
          <p:nvPr/>
        </p:nvSpPr>
        <p:spPr>
          <a:xfrm>
            <a:off x="3425263" y="3940935"/>
            <a:ext cx="1481069"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Modernization readiness</a:t>
            </a:r>
          </a:p>
        </p:txBody>
      </p:sp>
      <p:sp>
        <p:nvSpPr>
          <p:cNvPr id="6" name="Rectangle 5"/>
          <p:cNvSpPr/>
          <p:nvPr/>
        </p:nvSpPr>
        <p:spPr>
          <a:xfrm>
            <a:off x="5949779" y="3940935"/>
            <a:ext cx="139092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Modernization execution</a:t>
            </a:r>
          </a:p>
        </p:txBody>
      </p:sp>
      <p:sp>
        <p:nvSpPr>
          <p:cNvPr id="7" name="Rectangle 6"/>
          <p:cNvSpPr/>
          <p:nvPr/>
        </p:nvSpPr>
        <p:spPr>
          <a:xfrm>
            <a:off x="8384147" y="3940935"/>
            <a:ext cx="117612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Modernization deployment</a:t>
            </a:r>
          </a:p>
        </p:txBody>
      </p:sp>
      <p:sp>
        <p:nvSpPr>
          <p:cNvPr id="8" name="Rectangle 7"/>
          <p:cNvSpPr/>
          <p:nvPr/>
        </p:nvSpPr>
        <p:spPr>
          <a:xfrm>
            <a:off x="10496282" y="3940935"/>
            <a:ext cx="133889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Post modernization</a:t>
            </a:r>
          </a:p>
        </p:txBody>
      </p:sp>
      <p:sp>
        <p:nvSpPr>
          <p:cNvPr id="9" name="Left-Right Arrow 8"/>
          <p:cNvSpPr/>
          <p:nvPr/>
        </p:nvSpPr>
        <p:spPr>
          <a:xfrm>
            <a:off x="2697736" y="4155819"/>
            <a:ext cx="759081"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p:cNvSpPr/>
          <p:nvPr/>
        </p:nvSpPr>
        <p:spPr>
          <a:xfrm>
            <a:off x="4930276" y="4153622"/>
            <a:ext cx="1019503"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p:cNvSpPr/>
          <p:nvPr/>
        </p:nvSpPr>
        <p:spPr>
          <a:xfrm>
            <a:off x="7340700" y="4229611"/>
            <a:ext cx="1043447"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Right Arrow 11"/>
          <p:cNvSpPr/>
          <p:nvPr/>
        </p:nvSpPr>
        <p:spPr>
          <a:xfrm>
            <a:off x="9560269" y="4153622"/>
            <a:ext cx="936013"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708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Software</a:t>
            </a:r>
            <a:endParaRPr lang="en-US" dirty="0"/>
          </a:p>
        </p:txBody>
      </p:sp>
      <p:sp>
        <p:nvSpPr>
          <p:cNvPr id="3" name="Content Placeholder 2"/>
          <p:cNvSpPr>
            <a:spLocks noGrp="1"/>
          </p:cNvSpPr>
          <p:nvPr>
            <p:ph idx="1"/>
          </p:nvPr>
        </p:nvSpPr>
        <p:spPr>
          <a:xfrm>
            <a:off x="1154954" y="2369713"/>
            <a:ext cx="8825659" cy="4327301"/>
          </a:xfrm>
        </p:spPr>
        <p:txBody>
          <a:bodyPr/>
          <a:lstStyle/>
          <a:p>
            <a:endParaRPr lang="en-US" dirty="0"/>
          </a:p>
        </p:txBody>
      </p:sp>
      <p:sp>
        <p:nvSpPr>
          <p:cNvPr id="4" name="Rectangle 3"/>
          <p:cNvSpPr/>
          <p:nvPr/>
        </p:nvSpPr>
        <p:spPr>
          <a:xfrm>
            <a:off x="4571999" y="2498501"/>
            <a:ext cx="2588653" cy="528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anose="02020603050405020304" pitchFamily="18" charset="0"/>
                <a:cs typeface="Times New Roman" panose="02020603050405020304" pitchFamily="18" charset="0"/>
              </a:rPr>
              <a:t>User</a:t>
            </a: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4571999" y="3715615"/>
            <a:ext cx="2588653" cy="5409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Application software</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4571999" y="4884343"/>
            <a:ext cx="2588652" cy="592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Operating system</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4571999" y="5988677"/>
            <a:ext cx="2588652" cy="579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Hardware</a:t>
            </a:r>
            <a:endParaRPr lang="en-US" sz="1200" dirty="0">
              <a:latin typeface="Times New Roman" panose="02020603050405020304" pitchFamily="18" charset="0"/>
              <a:cs typeface="Times New Roman" panose="02020603050405020304" pitchFamily="18" charset="0"/>
            </a:endParaRPr>
          </a:p>
        </p:txBody>
      </p:sp>
      <p:sp>
        <p:nvSpPr>
          <p:cNvPr id="8" name="Down Arrow 7"/>
          <p:cNvSpPr/>
          <p:nvPr/>
        </p:nvSpPr>
        <p:spPr>
          <a:xfrm>
            <a:off x="6676019" y="3026534"/>
            <a:ext cx="484632" cy="6890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6676019" y="4272658"/>
            <a:ext cx="484632" cy="6116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6676019" y="5476771"/>
            <a:ext cx="484632" cy="5119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a:off x="4571999" y="5476771"/>
            <a:ext cx="484632" cy="51190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p:cNvSpPr/>
          <p:nvPr/>
        </p:nvSpPr>
        <p:spPr>
          <a:xfrm>
            <a:off x="4571999" y="4256527"/>
            <a:ext cx="484632" cy="6116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p:cNvSpPr/>
          <p:nvPr/>
        </p:nvSpPr>
        <p:spPr>
          <a:xfrm>
            <a:off x="4571999" y="3026534"/>
            <a:ext cx="484632" cy="6890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635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anose="02020603050405020304" pitchFamily="18" charset="0"/>
              </a:rPr>
              <a:t>Computing Hardware</a:t>
            </a:r>
          </a:p>
        </p:txBody>
      </p:sp>
      <p:sp>
        <p:nvSpPr>
          <p:cNvPr id="3" name="Content Placeholder 2"/>
          <p:cNvSpPr>
            <a:spLocks noGrp="1"/>
          </p:cNvSpPr>
          <p:nvPr>
            <p:ph idx="1"/>
          </p:nvPr>
        </p:nvSpPr>
        <p:spPr>
          <a:xfrm>
            <a:off x="1154954" y="2202287"/>
            <a:ext cx="8825659" cy="4655713"/>
          </a:xfrm>
        </p:spPr>
        <p:txBody>
          <a:bodyPr/>
          <a:lstStyle/>
          <a:p>
            <a:endParaRPr lang="en-US" dirty="0">
              <a:latin typeface="Times New Roman" pitchFamily="18" charset="0"/>
              <a:cs typeface="Times New Roman" pitchFamily="18" charset="0"/>
            </a:endParaRPr>
          </a:p>
        </p:txBody>
      </p:sp>
      <p:sp>
        <p:nvSpPr>
          <p:cNvPr id="4" name="Rectangle 3"/>
          <p:cNvSpPr/>
          <p:nvPr/>
        </p:nvSpPr>
        <p:spPr>
          <a:xfrm>
            <a:off x="5434883" y="3915177"/>
            <a:ext cx="1378039"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itchFamily="18" charset="0"/>
                <a:cs typeface="Times New Roman" panose="02020603050405020304" pitchFamily="18" charset="0"/>
              </a:rPr>
              <a:t>Processing devices</a:t>
            </a:r>
          </a:p>
        </p:txBody>
      </p:sp>
      <p:sp>
        <p:nvSpPr>
          <p:cNvPr id="5" name="Rectangle 4"/>
          <p:cNvSpPr/>
          <p:nvPr/>
        </p:nvSpPr>
        <p:spPr>
          <a:xfrm>
            <a:off x="7692428" y="3821804"/>
            <a:ext cx="136167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itchFamily="18" charset="0"/>
                <a:cs typeface="Times New Roman" panose="02020603050405020304" pitchFamily="18" charset="0"/>
              </a:rPr>
              <a:t>Output devices</a:t>
            </a:r>
          </a:p>
        </p:txBody>
      </p:sp>
      <p:sp>
        <p:nvSpPr>
          <p:cNvPr id="6" name="Rectangle 5"/>
          <p:cNvSpPr/>
          <p:nvPr/>
        </p:nvSpPr>
        <p:spPr>
          <a:xfrm>
            <a:off x="3121456" y="3915177"/>
            <a:ext cx="143392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itchFamily="18" charset="0"/>
                <a:cs typeface="Times New Roman" panose="02020603050405020304" pitchFamily="18" charset="0"/>
              </a:rPr>
              <a:t>Input devices</a:t>
            </a:r>
          </a:p>
        </p:txBody>
      </p:sp>
      <p:sp>
        <p:nvSpPr>
          <p:cNvPr id="7" name="Rectangle 6"/>
          <p:cNvSpPr/>
          <p:nvPr/>
        </p:nvSpPr>
        <p:spPr>
          <a:xfrm>
            <a:off x="5434884" y="2440486"/>
            <a:ext cx="1378039" cy="817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itchFamily="18" charset="0"/>
                <a:cs typeface="Times New Roman" panose="02020603050405020304" pitchFamily="18" charset="0"/>
              </a:rPr>
              <a:t>Storage devices</a:t>
            </a:r>
          </a:p>
        </p:txBody>
      </p:sp>
      <p:sp>
        <p:nvSpPr>
          <p:cNvPr id="8" name="Rectangle 7"/>
          <p:cNvSpPr/>
          <p:nvPr/>
        </p:nvSpPr>
        <p:spPr>
          <a:xfrm>
            <a:off x="5546646" y="5608806"/>
            <a:ext cx="1378039" cy="901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itchFamily="18" charset="0"/>
                <a:cs typeface="Times New Roman" panose="02020603050405020304" pitchFamily="18" charset="0"/>
              </a:rPr>
              <a:t>Communication devices</a:t>
            </a:r>
          </a:p>
        </p:txBody>
      </p:sp>
      <p:sp>
        <p:nvSpPr>
          <p:cNvPr id="9" name="Right Arrow 8"/>
          <p:cNvSpPr/>
          <p:nvPr/>
        </p:nvSpPr>
        <p:spPr>
          <a:xfrm>
            <a:off x="4551261" y="4130061"/>
            <a:ext cx="88362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
        <p:nvSpPr>
          <p:cNvPr id="10" name="Right Arrow 9"/>
          <p:cNvSpPr/>
          <p:nvPr/>
        </p:nvSpPr>
        <p:spPr>
          <a:xfrm>
            <a:off x="6825794" y="4142939"/>
            <a:ext cx="86663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
        <p:nvSpPr>
          <p:cNvPr id="11" name="Up-Down Arrow 10"/>
          <p:cNvSpPr/>
          <p:nvPr/>
        </p:nvSpPr>
        <p:spPr>
          <a:xfrm>
            <a:off x="5985183" y="3213728"/>
            <a:ext cx="484632" cy="70144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
        <p:nvSpPr>
          <p:cNvPr id="12" name="Up-Down Arrow 11"/>
          <p:cNvSpPr/>
          <p:nvPr/>
        </p:nvSpPr>
        <p:spPr>
          <a:xfrm>
            <a:off x="5985183" y="4829577"/>
            <a:ext cx="484632" cy="77922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1207055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Design and Development</a:t>
            </a:r>
            <a:endParaRPr lang="en-US" dirty="0"/>
          </a:p>
        </p:txBody>
      </p:sp>
      <p:sp>
        <p:nvSpPr>
          <p:cNvPr id="3" name="Content Placeholder 2"/>
          <p:cNvSpPr>
            <a:spLocks noGrp="1"/>
          </p:cNvSpPr>
          <p:nvPr>
            <p:ph idx="1"/>
          </p:nvPr>
        </p:nvSpPr>
        <p:spPr>
          <a:xfrm>
            <a:off x="1154954" y="2603499"/>
            <a:ext cx="8825659" cy="4016241"/>
          </a:xfrm>
        </p:spPr>
        <p:txBody>
          <a:bodyPr/>
          <a:lstStyle/>
          <a:p>
            <a:endParaRPr lang="en-US" dirty="0"/>
          </a:p>
        </p:txBody>
      </p:sp>
      <p:sp>
        <p:nvSpPr>
          <p:cNvPr id="4" name="Oval 3"/>
          <p:cNvSpPr/>
          <p:nvPr/>
        </p:nvSpPr>
        <p:spPr>
          <a:xfrm>
            <a:off x="4043966" y="2781837"/>
            <a:ext cx="1165537" cy="10956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Analyze the problem</a:t>
            </a:r>
          </a:p>
        </p:txBody>
      </p:sp>
      <p:sp>
        <p:nvSpPr>
          <p:cNvPr id="5" name="Oval 4"/>
          <p:cNvSpPr/>
          <p:nvPr/>
        </p:nvSpPr>
        <p:spPr>
          <a:xfrm>
            <a:off x="6027313" y="2781837"/>
            <a:ext cx="1110545" cy="10956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Design</a:t>
            </a:r>
          </a:p>
        </p:txBody>
      </p:sp>
      <p:sp>
        <p:nvSpPr>
          <p:cNvPr id="6" name="Oval 5"/>
          <p:cNvSpPr/>
          <p:nvPr/>
        </p:nvSpPr>
        <p:spPr>
          <a:xfrm>
            <a:off x="4043966" y="4874654"/>
            <a:ext cx="1165537" cy="11451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Deployment</a:t>
            </a:r>
          </a:p>
        </p:txBody>
      </p:sp>
      <p:sp>
        <p:nvSpPr>
          <p:cNvPr id="7" name="Oval 6"/>
          <p:cNvSpPr/>
          <p:nvPr/>
        </p:nvSpPr>
        <p:spPr>
          <a:xfrm>
            <a:off x="6027312" y="4874654"/>
            <a:ext cx="1110545" cy="11451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Testing</a:t>
            </a:r>
          </a:p>
        </p:txBody>
      </p:sp>
      <p:sp>
        <p:nvSpPr>
          <p:cNvPr id="8" name="Oval 7"/>
          <p:cNvSpPr/>
          <p:nvPr/>
        </p:nvSpPr>
        <p:spPr>
          <a:xfrm>
            <a:off x="7830355" y="3877524"/>
            <a:ext cx="1197735" cy="1106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Development</a:t>
            </a:r>
          </a:p>
        </p:txBody>
      </p:sp>
      <p:sp>
        <p:nvSpPr>
          <p:cNvPr id="9" name="Right Arrow 8"/>
          <p:cNvSpPr/>
          <p:nvPr/>
        </p:nvSpPr>
        <p:spPr>
          <a:xfrm>
            <a:off x="2110256" y="2871989"/>
            <a:ext cx="1933710" cy="10055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Requirements</a:t>
            </a:r>
          </a:p>
        </p:txBody>
      </p:sp>
      <p:cxnSp>
        <p:nvCxnSpPr>
          <p:cNvPr id="11" name="Curved Connector 10"/>
          <p:cNvCxnSpPr/>
          <p:nvPr/>
        </p:nvCxnSpPr>
        <p:spPr>
          <a:xfrm>
            <a:off x="5209503" y="3052293"/>
            <a:ext cx="768173" cy="27045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p:cNvCxnSpPr/>
          <p:nvPr/>
        </p:nvCxnSpPr>
        <p:spPr>
          <a:xfrm>
            <a:off x="7137857" y="3451538"/>
            <a:ext cx="817811" cy="61818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rot="10800000" flipV="1">
            <a:off x="7044744" y="4610637"/>
            <a:ext cx="785610" cy="52803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rot="10800000">
            <a:off x="5100035" y="5138670"/>
            <a:ext cx="927277" cy="20606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28"/>
          <p:cNvCxnSpPr/>
          <p:nvPr/>
        </p:nvCxnSpPr>
        <p:spPr>
          <a:xfrm rot="5400000" flipH="1" flipV="1">
            <a:off x="3549291" y="4421836"/>
            <a:ext cx="1261148" cy="17252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686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 Facing Internetworking</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Mobility.</a:t>
            </a:r>
            <a:endParaRPr lang="en-US" dirty="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Multihoming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Lack of enough </a:t>
            </a:r>
            <a:r>
              <a:rPr lang="en-US" dirty="0" smtClean="0">
                <a:latin typeface="Times New Roman" panose="02020603050405020304" pitchFamily="18" charset="0"/>
                <a:cs typeface="Times New Roman" panose="02020603050405020304" pitchFamily="18" charset="0"/>
              </a:rPr>
              <a:t>resources.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39774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itchFamily="18" charset="0"/>
                <a:cs typeface="Times New Roman" pitchFamily="18" charset="0"/>
              </a:rPr>
              <a:t>Internetworking </a:t>
            </a:r>
            <a:r>
              <a:rPr lang="en-US" sz="2800" dirty="0" smtClean="0">
                <a:latin typeface="Times New Roman" pitchFamily="18" charset="0"/>
                <a:cs typeface="Times New Roman" pitchFamily="18" charset="0"/>
              </a:rPr>
              <a:t>Concept </a:t>
            </a:r>
            <a:r>
              <a:rPr lang="en-US" sz="2800" dirty="0">
                <a:latin typeface="Times New Roman" pitchFamily="18" charset="0"/>
                <a:cs typeface="Times New Roman" pitchFamily="18" charset="0"/>
              </a:rPr>
              <a:t>to be </a:t>
            </a:r>
            <a:r>
              <a:rPr lang="en-US" sz="2800" dirty="0" smtClean="0">
                <a:latin typeface="Times New Roman" pitchFamily="18" charset="0"/>
                <a:cs typeface="Times New Roman" pitchFamily="18" charset="0"/>
              </a:rPr>
              <a:t>Integrated</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Search </a:t>
            </a:r>
            <a:r>
              <a:rPr lang="en-US" dirty="0" smtClean="0">
                <a:latin typeface="Times New Roman" panose="02020603050405020304" pitchFamily="18" charset="0"/>
                <a:cs typeface="Times New Roman" panose="02020603050405020304" pitchFamily="18" charset="0"/>
              </a:rPr>
              <a:t>engines.</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Google.</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Advertisers.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88114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The Possible Partnerships that will be Needed to Participate in the Global Marketplace</a:t>
            </a:r>
            <a:endParaRPr lang="en-US" sz="2800"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Arista.</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Riverbed.</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Net </a:t>
            </a:r>
            <a:r>
              <a:rPr lang="en-US" dirty="0" smtClean="0">
                <a:latin typeface="Times New Roman" panose="02020603050405020304" pitchFamily="18" charset="0"/>
                <a:cs typeface="Times New Roman" panose="02020603050405020304" pitchFamily="18" charset="0"/>
              </a:rPr>
              <a:t>scout.</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78132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Network Design Process</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Assess needs and </a:t>
            </a:r>
            <a:r>
              <a:rPr lang="en-US" dirty="0" smtClean="0">
                <a:latin typeface="Times New Roman" panose="02020603050405020304" pitchFamily="18" charset="0"/>
                <a:cs typeface="Times New Roman" panose="02020603050405020304" pitchFamily="18" charset="0"/>
              </a:rPr>
              <a:t>costs.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Select topologies and technologies to satisfy </a:t>
            </a:r>
            <a:r>
              <a:rPr lang="en-US" dirty="0" smtClean="0">
                <a:latin typeface="Times New Roman" panose="02020603050405020304" pitchFamily="18" charset="0"/>
                <a:cs typeface="Times New Roman" panose="02020603050405020304" pitchFamily="18" charset="0"/>
              </a:rPr>
              <a:t>needs.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Model network work </a:t>
            </a:r>
            <a:r>
              <a:rPr lang="en-US" dirty="0" smtClean="0">
                <a:latin typeface="Times New Roman" panose="02020603050405020304" pitchFamily="18" charset="0"/>
                <a:cs typeface="Times New Roman" panose="02020603050405020304" pitchFamily="18" charset="0"/>
              </a:rPr>
              <a:t>load.</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Stimulate behavior under expected </a:t>
            </a:r>
            <a:r>
              <a:rPr lang="en-US" dirty="0" smtClean="0">
                <a:latin typeface="Times New Roman" panose="02020603050405020304" pitchFamily="18" charset="0"/>
                <a:cs typeface="Times New Roman" panose="02020603050405020304" pitchFamily="18" charset="0"/>
              </a:rPr>
              <a:t>load.</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Perform </a:t>
            </a:r>
            <a:r>
              <a:rPr lang="en-US" dirty="0" smtClean="0">
                <a:latin typeface="Times New Roman" panose="02020603050405020304" pitchFamily="18" charset="0"/>
                <a:cs typeface="Times New Roman" panose="02020603050405020304" pitchFamily="18" charset="0"/>
              </a:rPr>
              <a:t>sensitivity test.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Rework design as </a:t>
            </a:r>
            <a:r>
              <a:rPr lang="en-US" dirty="0" smtClean="0">
                <a:latin typeface="Times New Roman" panose="02020603050405020304" pitchFamily="18" charset="0"/>
                <a:cs typeface="Times New Roman" panose="02020603050405020304" pitchFamily="18" charset="0"/>
              </a:rPr>
              <a:t>needed.</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50870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 Ahead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Corporate Staff</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Planning </a:t>
            </a:r>
            <a:r>
              <a:rPr lang="en-US" dirty="0" smtClean="0">
                <a:latin typeface="Times New Roman" panose="02020603050405020304" pitchFamily="18" charset="0"/>
                <a:cs typeface="Times New Roman" panose="02020603050405020304" pitchFamily="18" charset="0"/>
              </a:rPr>
              <a:t>sequence.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Lack of enough </a:t>
            </a:r>
            <a:r>
              <a:rPr lang="en-US" dirty="0" smtClean="0">
                <a:latin typeface="Times New Roman" panose="02020603050405020304" pitchFamily="18" charset="0"/>
                <a:cs typeface="Times New Roman" panose="02020603050405020304" pitchFamily="18" charset="0"/>
              </a:rPr>
              <a:t>resources.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Difficulty in aligning team </a:t>
            </a:r>
            <a:r>
              <a:rPr lang="en-US" dirty="0" smtClean="0">
                <a:latin typeface="Times New Roman" panose="02020603050405020304" pitchFamily="18" charset="0"/>
                <a:cs typeface="Times New Roman" panose="02020603050405020304" pitchFamily="18" charset="0"/>
              </a:rPr>
              <a:t>members.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82908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 </a:t>
            </a:r>
            <a:r>
              <a:rPr lang="en-US" dirty="0" smtClean="0">
                <a:latin typeface="Times New Roman" panose="02020603050405020304" pitchFamily="18" charset="0"/>
                <a:cs typeface="Times New Roman" panose="02020603050405020304" pitchFamily="18" charset="0"/>
              </a:rPr>
              <a:t>as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Result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Geographies</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Resistance to </a:t>
            </a:r>
            <a:r>
              <a:rPr lang="en-US" dirty="0" smtClean="0">
                <a:latin typeface="Times New Roman" panose="02020603050405020304" pitchFamily="18" charset="0"/>
                <a:cs typeface="Times New Roman" panose="02020603050405020304" pitchFamily="18" charset="0"/>
              </a:rPr>
              <a:t>changes.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Language </a:t>
            </a:r>
            <a:r>
              <a:rPr lang="en-US" dirty="0" smtClean="0">
                <a:latin typeface="Times New Roman" panose="02020603050405020304" pitchFamily="18" charset="0"/>
                <a:cs typeface="Times New Roman" panose="02020603050405020304" pitchFamily="18" charset="0"/>
              </a:rPr>
              <a:t>barrier.</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67168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Challenges Arising </a:t>
            </a:r>
            <a:r>
              <a:rPr lang="en-US" sz="2800" dirty="0">
                <a:latin typeface="Times New Roman" panose="02020603050405020304" pitchFamily="18" charset="0"/>
                <a:cs typeface="Times New Roman" panose="02020603050405020304" pitchFamily="18" charset="0"/>
              </a:rPr>
              <a:t>f</a:t>
            </a:r>
            <a:r>
              <a:rPr lang="en-US" sz="2800" dirty="0" smtClean="0">
                <a:latin typeface="Times New Roman" panose="02020603050405020304" pitchFamily="18" charset="0"/>
                <a:cs typeface="Times New Roman" panose="02020603050405020304" pitchFamily="18" charset="0"/>
              </a:rPr>
              <a:t>rom the </a:t>
            </a:r>
            <a:r>
              <a:rPr lang="en-US" sz="2800" dirty="0">
                <a:latin typeface="Times New Roman" panose="02020603050405020304" pitchFamily="18" charset="0"/>
                <a:cs typeface="Times New Roman" panose="02020603050405020304" pitchFamily="18" charset="0"/>
              </a:rPr>
              <a:t>New </a:t>
            </a:r>
            <a:r>
              <a:rPr lang="en-US" sz="2800" dirty="0" smtClean="0">
                <a:latin typeface="Times New Roman" panose="02020603050405020304" pitchFamily="18" charset="0"/>
                <a:cs typeface="Times New Roman" panose="02020603050405020304" pitchFamily="18" charset="0"/>
              </a:rPr>
              <a:t>and </a:t>
            </a:r>
            <a:r>
              <a:rPr lang="en-US" sz="2800" dirty="0">
                <a:latin typeface="Times New Roman" panose="02020603050405020304" pitchFamily="18" charset="0"/>
                <a:cs typeface="Times New Roman" panose="02020603050405020304" pitchFamily="18" charset="0"/>
              </a:rPr>
              <a:t>Existing Services</a:t>
            </a:r>
            <a:endParaRPr lang="en-US" sz="2800"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Stiff </a:t>
            </a:r>
            <a:r>
              <a:rPr lang="en-US" dirty="0" smtClean="0">
                <a:latin typeface="Times New Roman" panose="02020603050405020304" pitchFamily="18" charset="0"/>
                <a:cs typeface="Times New Roman" panose="02020603050405020304" pitchFamily="18" charset="0"/>
              </a:rPr>
              <a:t>competition.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Cultural </a:t>
            </a:r>
            <a:r>
              <a:rPr lang="en-US" dirty="0" smtClean="0">
                <a:latin typeface="Times New Roman" panose="02020603050405020304" pitchFamily="18" charset="0"/>
                <a:cs typeface="Times New Roman" panose="02020603050405020304" pitchFamily="18" charset="0"/>
              </a:rPr>
              <a:t>differences.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52474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Service </a:t>
            </a:r>
            <a:r>
              <a:rPr lang="en-US" dirty="0" smtClean="0">
                <a:latin typeface="Times New Roman" panose="02020603050405020304" pitchFamily="18" charset="0"/>
                <a:cs typeface="Times New Roman" panose="02020603050405020304" pitchFamily="18" charset="0"/>
              </a:rPr>
              <a:t>Identification in SOA</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What is a </a:t>
            </a:r>
            <a:r>
              <a:rPr lang="en-US" dirty="0" smtClean="0">
                <a:latin typeface="Times New Roman" panose="02020603050405020304" pitchFamily="18" charset="0"/>
                <a:cs typeface="Times New Roman" panose="02020603050405020304" pitchFamily="18" charset="0"/>
              </a:rPr>
              <a:t>service?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What is the business functionality to be provided by a given service?</a:t>
            </a:r>
          </a:p>
          <a:p>
            <a:r>
              <a:rPr lang="en-US" dirty="0">
                <a:latin typeface="Times New Roman" panose="02020603050405020304" pitchFamily="18" charset="0"/>
                <a:cs typeface="Times New Roman" panose="02020603050405020304" pitchFamily="18" charset="0"/>
              </a:rPr>
              <a:t>What is the optimal granularity of the </a:t>
            </a:r>
            <a:r>
              <a:rPr lang="en-US" dirty="0" smtClean="0">
                <a:latin typeface="Times New Roman" panose="02020603050405020304" pitchFamily="18" charset="0"/>
                <a:cs typeface="Times New Roman" panose="02020603050405020304" pitchFamily="18" charset="0"/>
              </a:rPr>
              <a:t>services?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07665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Service Location</a:t>
            </a:r>
            <a:endParaRPr lang="en-US" sz="2800"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Where should service be located within the enterprise?</a:t>
            </a:r>
          </a:p>
          <a:p>
            <a:endParaRPr lang="en-US" dirty="0"/>
          </a:p>
        </p:txBody>
      </p:sp>
    </p:spTree>
    <p:extLst>
      <p:ext uri="{BB962C8B-B14F-4D97-AF65-F5344CB8AC3E}">
        <p14:creationId xmlns:p14="http://schemas.microsoft.com/office/powerpoint/2010/main" val="1917362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Service Domain Definition</a:t>
            </a:r>
            <a:endParaRPr lang="en-US" sz="2800"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How should services be grouped together into logical domains?</a:t>
            </a:r>
          </a:p>
          <a:p>
            <a:endParaRPr lang="en-US" sz="2400" dirty="0"/>
          </a:p>
        </p:txBody>
      </p:sp>
    </p:spTree>
    <p:extLst>
      <p:ext uri="{BB962C8B-B14F-4D97-AF65-F5344CB8AC3E}">
        <p14:creationId xmlns:p14="http://schemas.microsoft.com/office/powerpoint/2010/main" val="3095083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Service Packaging</a:t>
            </a:r>
            <a:endParaRPr lang="en-US" sz="2800"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How is existing functionality within legacy mainframe systems to be re-engineered or wrapped into reusable services?</a:t>
            </a:r>
          </a:p>
          <a:p>
            <a:endParaRPr lang="en-US" sz="2400" dirty="0"/>
          </a:p>
        </p:txBody>
      </p:sp>
    </p:spTree>
    <p:extLst>
      <p:ext uri="{BB962C8B-B14F-4D97-AF65-F5344CB8AC3E}">
        <p14:creationId xmlns:p14="http://schemas.microsoft.com/office/powerpoint/2010/main" val="2635176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553" y="768952"/>
            <a:ext cx="8761413" cy="706964"/>
          </a:xfrm>
        </p:spPr>
        <p:txBody>
          <a:bodyPr/>
          <a:lstStyle/>
          <a:p>
            <a:r>
              <a:rPr lang="en-US" sz="2800" dirty="0">
                <a:latin typeface="Times New Roman" panose="02020603050405020304" pitchFamily="18" charset="0"/>
                <a:cs typeface="Times New Roman" panose="02020603050405020304" pitchFamily="18" charset="0"/>
              </a:rPr>
              <a:t>Services Orchestration</a:t>
            </a:r>
            <a:endParaRPr lang="en-US" sz="2800"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How are composite services to be orchestrated?</a:t>
            </a:r>
          </a:p>
          <a:p>
            <a:endParaRPr lang="en-US" sz="2400" dirty="0"/>
          </a:p>
        </p:txBody>
      </p:sp>
    </p:spTree>
    <p:extLst>
      <p:ext uri="{BB962C8B-B14F-4D97-AF65-F5344CB8AC3E}">
        <p14:creationId xmlns:p14="http://schemas.microsoft.com/office/powerpoint/2010/main" val="3363485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Service Routing</a:t>
            </a:r>
            <a:endParaRPr lang="en-US" sz="2800"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How are services requests from service consumers to be routed to the appropriate service or service domain?</a:t>
            </a:r>
            <a:endParaRPr lang="en-US" sz="2400" dirty="0"/>
          </a:p>
        </p:txBody>
      </p:sp>
    </p:spTree>
    <p:extLst>
      <p:ext uri="{BB962C8B-B14F-4D97-AF65-F5344CB8AC3E}">
        <p14:creationId xmlns:p14="http://schemas.microsoft.com/office/powerpoint/2010/main" val="4150539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Service Governance</a:t>
            </a:r>
            <a:endParaRPr lang="en-US" sz="2800"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How will the enterprise exercise governance processes to administer and maintain services?</a:t>
            </a:r>
          </a:p>
          <a:p>
            <a:endParaRPr lang="en-US" dirty="0"/>
          </a:p>
        </p:txBody>
      </p:sp>
    </p:spTree>
    <p:extLst>
      <p:ext uri="{BB962C8B-B14F-4D97-AF65-F5344CB8AC3E}">
        <p14:creationId xmlns:p14="http://schemas.microsoft.com/office/powerpoint/2010/main" val="2331731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Service Messaging Standards Adoption</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How will the enterprise adopt a given standard consistently?</a:t>
            </a:r>
          </a:p>
          <a:p>
            <a:endParaRPr lang="en-US" dirty="0"/>
          </a:p>
        </p:txBody>
      </p:sp>
    </p:spTree>
    <p:extLst>
      <p:ext uri="{BB962C8B-B14F-4D97-AF65-F5344CB8AC3E}">
        <p14:creationId xmlns:p14="http://schemas.microsoft.com/office/powerpoint/2010/main" val="4231674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Service Oriented Application</a:t>
            </a: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Service </a:t>
            </a:r>
            <a:r>
              <a:rPr lang="en-US" dirty="0" smtClean="0">
                <a:latin typeface="Times New Roman" pitchFamily="18" charset="0"/>
                <a:cs typeface="Times New Roman" pitchFamily="18" charset="0"/>
              </a:rPr>
              <a:t>oriented </a:t>
            </a: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pplication.</a:t>
            </a:r>
            <a:endParaRPr lang="en-US" dirty="0" smtClean="0">
              <a:latin typeface="Times New Roman" pitchFamily="18" charset="0"/>
              <a:cs typeface="Times New Roman" pitchFamily="18" charset="0"/>
            </a:endParaRPr>
          </a:p>
          <a:p>
            <a:r>
              <a:rPr lang="en-US" dirty="0">
                <a:latin typeface="Times New Roman" panose="02020603050405020304" pitchFamily="18" charset="0"/>
                <a:cs typeface="Times New Roman" panose="02020603050405020304" pitchFamily="18" charset="0"/>
              </a:rPr>
              <a:t>Integration </a:t>
            </a:r>
            <a:r>
              <a:rPr lang="en-US" dirty="0" smtClean="0">
                <a:latin typeface="Times New Roman" panose="02020603050405020304" pitchFamily="18" charset="0"/>
                <a:cs typeface="Times New Roman" panose="02020603050405020304" pitchFamily="18" charset="0"/>
              </a:rPr>
              <a:t>services.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Business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ervices.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Data access </a:t>
            </a:r>
            <a:r>
              <a:rPr lang="en-US" dirty="0" smtClean="0">
                <a:latin typeface="Times New Roman" panose="02020603050405020304" pitchFamily="18" charset="0"/>
                <a:cs typeface="Times New Roman" panose="02020603050405020304" pitchFamily="18" charset="0"/>
              </a:rPr>
              <a:t>services.</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Databases.</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48166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Architectural Dimension of SOA</a:t>
            </a:r>
            <a:endParaRPr lang="en-US" dirty="0"/>
          </a:p>
        </p:txBody>
      </p:sp>
      <p:sp>
        <p:nvSpPr>
          <p:cNvPr id="3" name="Content Placeholder 2"/>
          <p:cNvSpPr>
            <a:spLocks noGrp="1"/>
          </p:cNvSpPr>
          <p:nvPr>
            <p:ph idx="1"/>
          </p:nvPr>
        </p:nvSpPr>
        <p:spPr>
          <a:xfrm>
            <a:off x="668740" y="2355538"/>
            <a:ext cx="9311873" cy="4502461"/>
          </a:xfrm>
        </p:spPr>
        <p:txBody>
          <a:bodyPr/>
          <a:lstStyle/>
          <a:p>
            <a:r>
              <a:rPr lang="en-US" dirty="0">
                <a:latin typeface="Times New Roman" pitchFamily="18" charset="0"/>
                <a:cs typeface="Times New Roman" pitchFamily="18" charset="0"/>
              </a:rPr>
              <a:t>Overview of a SOA</a:t>
            </a:r>
          </a:p>
          <a:p>
            <a:endParaRPr lang="en-US" dirty="0">
              <a:latin typeface="Times New Roman" pitchFamily="18" charset="0"/>
              <a:cs typeface="Times New Roman" pitchFamily="18" charset="0"/>
            </a:endParaRPr>
          </a:p>
        </p:txBody>
      </p:sp>
      <p:sp>
        <p:nvSpPr>
          <p:cNvPr id="4" name="Left-Right Arrow 3"/>
          <p:cNvSpPr/>
          <p:nvPr/>
        </p:nvSpPr>
        <p:spPr>
          <a:xfrm>
            <a:off x="1009934" y="3057099"/>
            <a:ext cx="2279176" cy="120100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Business operation</a:t>
            </a:r>
          </a:p>
        </p:txBody>
      </p:sp>
      <p:sp>
        <p:nvSpPr>
          <p:cNvPr id="5" name="Rectangle 4"/>
          <p:cNvSpPr/>
          <p:nvPr/>
        </p:nvSpPr>
        <p:spPr>
          <a:xfrm>
            <a:off x="3413991" y="3219200"/>
            <a:ext cx="1501253" cy="682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Software services</a:t>
            </a:r>
          </a:p>
        </p:txBody>
      </p:sp>
      <p:sp>
        <p:nvSpPr>
          <p:cNvPr id="6" name="Rectangle 5"/>
          <p:cNvSpPr/>
          <p:nvPr/>
        </p:nvSpPr>
        <p:spPr>
          <a:xfrm>
            <a:off x="5691115" y="3219200"/>
            <a:ext cx="1435065" cy="682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Business information</a:t>
            </a:r>
          </a:p>
        </p:txBody>
      </p:sp>
      <p:sp>
        <p:nvSpPr>
          <p:cNvPr id="7" name="Up-Down Arrow 6"/>
          <p:cNvSpPr/>
          <p:nvPr/>
        </p:nvSpPr>
        <p:spPr>
          <a:xfrm>
            <a:off x="3630304" y="3901589"/>
            <a:ext cx="1485555" cy="1789527"/>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lifecycle support &amp; execution environment</a:t>
            </a:r>
          </a:p>
        </p:txBody>
      </p:sp>
      <p:sp>
        <p:nvSpPr>
          <p:cNvPr id="8" name="Up-Down Arrow 7"/>
          <p:cNvSpPr/>
          <p:nvPr/>
        </p:nvSpPr>
        <p:spPr>
          <a:xfrm>
            <a:off x="5691115" y="3901589"/>
            <a:ext cx="1435065" cy="178952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Information storage</a:t>
            </a:r>
          </a:p>
        </p:txBody>
      </p:sp>
      <p:sp>
        <p:nvSpPr>
          <p:cNvPr id="9" name="Rectangle 8"/>
          <p:cNvSpPr/>
          <p:nvPr/>
        </p:nvSpPr>
        <p:spPr>
          <a:xfrm>
            <a:off x="3864366" y="5691115"/>
            <a:ext cx="2852381" cy="1049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Infrastructure</a:t>
            </a:r>
          </a:p>
        </p:txBody>
      </p:sp>
      <p:sp>
        <p:nvSpPr>
          <p:cNvPr id="10" name="Left-Right Arrow 9"/>
          <p:cNvSpPr/>
          <p:nvPr/>
        </p:nvSpPr>
        <p:spPr>
          <a:xfrm>
            <a:off x="1393515" y="5377218"/>
            <a:ext cx="2377366" cy="136306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Technical operation &amp; Development</a:t>
            </a:r>
          </a:p>
        </p:txBody>
      </p:sp>
    </p:spTree>
    <p:extLst>
      <p:ext uri="{BB962C8B-B14F-4D97-AF65-F5344CB8AC3E}">
        <p14:creationId xmlns:p14="http://schemas.microsoft.com/office/powerpoint/2010/main" val="1289107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SOA Logical Architecture</a:t>
            </a:r>
            <a:endParaRPr lang="en-US" dirty="0"/>
          </a:p>
        </p:txBody>
      </p:sp>
      <p:sp>
        <p:nvSpPr>
          <p:cNvPr id="3" name="Content Placeholder 2"/>
          <p:cNvSpPr>
            <a:spLocks noGrp="1"/>
          </p:cNvSpPr>
          <p:nvPr>
            <p:ph idx="1"/>
          </p:nvPr>
        </p:nvSpPr>
        <p:spPr>
          <a:xfrm>
            <a:off x="1002083" y="1733642"/>
            <a:ext cx="8890848" cy="5124357"/>
          </a:xfrm>
        </p:spPr>
        <p:txBody>
          <a:bodyPr/>
          <a:lstStyle/>
          <a:p>
            <a:endParaRPr lang="en-US" dirty="0"/>
          </a:p>
        </p:txBody>
      </p:sp>
      <p:sp>
        <p:nvSpPr>
          <p:cNvPr id="4" name="Rectangle 3"/>
          <p:cNvSpPr/>
          <p:nvPr/>
        </p:nvSpPr>
        <p:spPr>
          <a:xfrm>
            <a:off x="4746812" y="2568015"/>
            <a:ext cx="1116106" cy="6185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Canonical data model</a:t>
            </a:r>
          </a:p>
        </p:txBody>
      </p:sp>
      <p:sp>
        <p:nvSpPr>
          <p:cNvPr id="5" name="Rectangle 4"/>
          <p:cNvSpPr/>
          <p:nvPr/>
        </p:nvSpPr>
        <p:spPr>
          <a:xfrm>
            <a:off x="4746812" y="3628465"/>
            <a:ext cx="1116106"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Canonical entity</a:t>
            </a:r>
          </a:p>
        </p:txBody>
      </p:sp>
      <p:sp>
        <p:nvSpPr>
          <p:cNvPr id="6" name="Rectangle 5"/>
          <p:cNvSpPr/>
          <p:nvPr/>
        </p:nvSpPr>
        <p:spPr>
          <a:xfrm>
            <a:off x="6414247" y="3628465"/>
            <a:ext cx="1378324" cy="6075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Installable software</a:t>
            </a:r>
          </a:p>
        </p:txBody>
      </p:sp>
      <p:sp>
        <p:nvSpPr>
          <p:cNvPr id="7" name="Rectangle 6"/>
          <p:cNvSpPr/>
          <p:nvPr/>
        </p:nvSpPr>
        <p:spPr>
          <a:xfrm>
            <a:off x="2823883" y="3628465"/>
            <a:ext cx="1422492"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Business process</a:t>
            </a:r>
          </a:p>
        </p:txBody>
      </p:sp>
      <p:sp>
        <p:nvSpPr>
          <p:cNvPr id="8" name="Rectangle 7"/>
          <p:cNvSpPr/>
          <p:nvPr/>
        </p:nvSpPr>
        <p:spPr>
          <a:xfrm>
            <a:off x="2823883" y="4652774"/>
            <a:ext cx="1422492" cy="654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Business event</a:t>
            </a:r>
          </a:p>
        </p:txBody>
      </p:sp>
      <p:sp>
        <p:nvSpPr>
          <p:cNvPr id="9" name="Rectangle 8"/>
          <p:cNvSpPr/>
          <p:nvPr/>
        </p:nvSpPr>
        <p:spPr>
          <a:xfrm>
            <a:off x="4746812" y="4670704"/>
            <a:ext cx="1116105" cy="6185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Shared message data</a:t>
            </a:r>
          </a:p>
        </p:txBody>
      </p:sp>
      <p:sp>
        <p:nvSpPr>
          <p:cNvPr id="10" name="Rectangle 9"/>
          <p:cNvSpPr/>
          <p:nvPr/>
        </p:nvSpPr>
        <p:spPr>
          <a:xfrm>
            <a:off x="6414247" y="4670704"/>
            <a:ext cx="1378324" cy="613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Application component</a:t>
            </a:r>
          </a:p>
        </p:txBody>
      </p:sp>
      <p:sp>
        <p:nvSpPr>
          <p:cNvPr id="11" name="Rectangle 10"/>
          <p:cNvSpPr/>
          <p:nvPr/>
        </p:nvSpPr>
        <p:spPr>
          <a:xfrm>
            <a:off x="2823883" y="5957047"/>
            <a:ext cx="1422491" cy="6702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Business event taxonomy</a:t>
            </a:r>
          </a:p>
        </p:txBody>
      </p:sp>
      <p:sp>
        <p:nvSpPr>
          <p:cNvPr id="12" name="Rectangle 11"/>
          <p:cNvSpPr/>
          <p:nvPr/>
        </p:nvSpPr>
        <p:spPr>
          <a:xfrm>
            <a:off x="4746812" y="5985015"/>
            <a:ext cx="1116105" cy="6074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Shared service interface</a:t>
            </a:r>
          </a:p>
        </p:txBody>
      </p:sp>
      <p:sp>
        <p:nvSpPr>
          <p:cNvPr id="13" name="Rectangle 12"/>
          <p:cNvSpPr/>
          <p:nvPr/>
        </p:nvSpPr>
        <p:spPr>
          <a:xfrm>
            <a:off x="6414247" y="5985015"/>
            <a:ext cx="1378324" cy="6433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Shared service</a:t>
            </a:r>
          </a:p>
        </p:txBody>
      </p:sp>
      <p:cxnSp>
        <p:nvCxnSpPr>
          <p:cNvPr id="15" name="Straight Arrow Connector 14"/>
          <p:cNvCxnSpPr/>
          <p:nvPr/>
        </p:nvCxnSpPr>
        <p:spPr>
          <a:xfrm flipV="1">
            <a:off x="3375212" y="5307198"/>
            <a:ext cx="13447" cy="649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375212" y="4314265"/>
            <a:ext cx="13447" cy="3564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4246375" y="5096435"/>
            <a:ext cx="500437" cy="13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862917" y="5010012"/>
            <a:ext cx="5513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5244353" y="5307198"/>
            <a:ext cx="13447" cy="641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5244353" y="4314265"/>
            <a:ext cx="13447" cy="3385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244353" y="3223170"/>
            <a:ext cx="0" cy="4052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6979024" y="4236009"/>
            <a:ext cx="0" cy="4167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979024" y="5353095"/>
            <a:ext cx="0" cy="5907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5372940" y="5109882"/>
            <a:ext cx="990415" cy="833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5862917" y="6326965"/>
            <a:ext cx="510989" cy="26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7346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Enterprise Application Integration</a:t>
            </a:r>
            <a:endParaRPr lang="en-US" dirty="0"/>
          </a:p>
        </p:txBody>
      </p:sp>
      <p:sp>
        <p:nvSpPr>
          <p:cNvPr id="3" name="Content Placeholder 2"/>
          <p:cNvSpPr>
            <a:spLocks noGrp="1"/>
          </p:cNvSpPr>
          <p:nvPr>
            <p:ph idx="1"/>
          </p:nvPr>
        </p:nvSpPr>
        <p:spPr/>
        <p:txBody>
          <a:bodyPr/>
          <a:lstStyle/>
          <a:p>
            <a:endParaRPr lang="en-US" dirty="0"/>
          </a:p>
        </p:txBody>
      </p:sp>
      <p:sp>
        <p:nvSpPr>
          <p:cNvPr id="4" name="Rounded Rectangle 3"/>
          <p:cNvSpPr/>
          <p:nvPr/>
        </p:nvSpPr>
        <p:spPr>
          <a:xfrm>
            <a:off x="4610637" y="3992451"/>
            <a:ext cx="2605677" cy="1094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EAI</a:t>
            </a:r>
          </a:p>
        </p:txBody>
      </p:sp>
      <p:sp>
        <p:nvSpPr>
          <p:cNvPr id="7" name="Rounded Rectangle 6"/>
          <p:cNvSpPr/>
          <p:nvPr/>
        </p:nvSpPr>
        <p:spPr>
          <a:xfrm>
            <a:off x="6168980" y="4768850"/>
            <a:ext cx="1278743" cy="10422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Unstructured information management architecture</a:t>
            </a:r>
          </a:p>
        </p:txBody>
      </p:sp>
      <p:sp>
        <p:nvSpPr>
          <p:cNvPr id="8" name="Rounded Rectangle 7"/>
          <p:cNvSpPr/>
          <p:nvPr/>
        </p:nvSpPr>
        <p:spPr>
          <a:xfrm>
            <a:off x="3501752" y="4622531"/>
            <a:ext cx="1340294" cy="10422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Bespoke Development</a:t>
            </a:r>
          </a:p>
        </p:txBody>
      </p:sp>
      <p:sp>
        <p:nvSpPr>
          <p:cNvPr id="9" name="Rounded Rectangle 8"/>
          <p:cNvSpPr/>
          <p:nvPr/>
        </p:nvSpPr>
        <p:spPr>
          <a:xfrm>
            <a:off x="3585308" y="3258356"/>
            <a:ext cx="1212944" cy="13641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Service roadmaps</a:t>
            </a:r>
          </a:p>
        </p:txBody>
      </p:sp>
      <p:sp>
        <p:nvSpPr>
          <p:cNvPr id="10" name="Rounded Rectangle 9"/>
          <p:cNvSpPr/>
          <p:nvPr/>
        </p:nvSpPr>
        <p:spPr>
          <a:xfrm>
            <a:off x="4806150" y="3213710"/>
            <a:ext cx="1218833" cy="10382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Enterprise Architecture Design</a:t>
            </a:r>
          </a:p>
        </p:txBody>
      </p:sp>
      <p:sp>
        <p:nvSpPr>
          <p:cNvPr id="11" name="Rounded Rectangle 10"/>
          <p:cNvSpPr/>
          <p:nvPr/>
        </p:nvSpPr>
        <p:spPr>
          <a:xfrm>
            <a:off x="7085746" y="3631842"/>
            <a:ext cx="1457501" cy="1137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Data integration &amp;interoperability</a:t>
            </a:r>
          </a:p>
        </p:txBody>
      </p:sp>
      <p:sp>
        <p:nvSpPr>
          <p:cNvPr id="12" name="Rounded Rectangle 11"/>
          <p:cNvSpPr/>
          <p:nvPr/>
        </p:nvSpPr>
        <p:spPr>
          <a:xfrm>
            <a:off x="6024983" y="3258355"/>
            <a:ext cx="1052865" cy="1146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Service oriented Architecture</a:t>
            </a:r>
          </a:p>
        </p:txBody>
      </p:sp>
      <p:sp>
        <p:nvSpPr>
          <p:cNvPr id="13" name="Rounded Rectangle 12"/>
          <p:cNvSpPr/>
          <p:nvPr/>
        </p:nvSpPr>
        <p:spPr>
          <a:xfrm>
            <a:off x="4842046" y="4788989"/>
            <a:ext cx="1326934" cy="10769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Web services</a:t>
            </a:r>
          </a:p>
        </p:txBody>
      </p:sp>
    </p:spTree>
    <p:extLst>
      <p:ext uri="{BB962C8B-B14F-4D97-AF65-F5344CB8AC3E}">
        <p14:creationId xmlns:p14="http://schemas.microsoft.com/office/powerpoint/2010/main" val="4258249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Application Leaders</a:t>
            </a:r>
            <a:endParaRPr lang="en-US" dirty="0"/>
          </a:p>
        </p:txBody>
      </p:sp>
      <p:sp>
        <p:nvSpPr>
          <p:cNvPr id="3" name="Content Placeholder 2"/>
          <p:cNvSpPr>
            <a:spLocks noGrp="1"/>
          </p:cNvSpPr>
          <p:nvPr>
            <p:ph idx="1"/>
          </p:nvPr>
        </p:nvSpPr>
        <p:spPr>
          <a:xfrm>
            <a:off x="1154954" y="2312828"/>
            <a:ext cx="8825659" cy="4435702"/>
          </a:xfrm>
        </p:spPr>
        <p:txBody>
          <a:bodyPr/>
          <a:lstStyle/>
          <a:p>
            <a:endParaRPr lang="en-US" dirty="0"/>
          </a:p>
        </p:txBody>
      </p:sp>
      <p:sp>
        <p:nvSpPr>
          <p:cNvPr id="4" name="Rounded Rectangle 3"/>
          <p:cNvSpPr/>
          <p:nvPr/>
        </p:nvSpPr>
        <p:spPr>
          <a:xfrm>
            <a:off x="4520486" y="3631841"/>
            <a:ext cx="1854556" cy="10689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Times New Roman" panose="02020603050405020304" pitchFamily="18" charset="0"/>
                <a:cs typeface="Times New Roman" panose="02020603050405020304" pitchFamily="18" charset="0"/>
              </a:rPr>
              <a:t>Product Manager</a:t>
            </a:r>
            <a:endParaRPr lang="en-US" dirty="0">
              <a:latin typeface="Times New Roman" panose="02020603050405020304" pitchFamily="18" charset="0"/>
              <a:cs typeface="Times New Roman" panose="02020603050405020304" pitchFamily="18" charset="0"/>
            </a:endParaRPr>
          </a:p>
        </p:txBody>
      </p:sp>
      <p:sp>
        <p:nvSpPr>
          <p:cNvPr id="5" name="Oval 4"/>
          <p:cNvSpPr/>
          <p:nvPr/>
        </p:nvSpPr>
        <p:spPr>
          <a:xfrm>
            <a:off x="2946557" y="2728621"/>
            <a:ext cx="1245517" cy="12086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Finance</a:t>
            </a:r>
          </a:p>
        </p:txBody>
      </p:sp>
      <p:sp>
        <p:nvSpPr>
          <p:cNvPr id="6" name="Oval 5"/>
          <p:cNvSpPr/>
          <p:nvPr/>
        </p:nvSpPr>
        <p:spPr>
          <a:xfrm>
            <a:off x="2692199" y="4726545"/>
            <a:ext cx="1255434" cy="13265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Customer service</a:t>
            </a:r>
          </a:p>
        </p:txBody>
      </p:sp>
      <p:sp>
        <p:nvSpPr>
          <p:cNvPr id="7" name="Oval 6"/>
          <p:cNvSpPr/>
          <p:nvPr/>
        </p:nvSpPr>
        <p:spPr>
          <a:xfrm>
            <a:off x="4696387" y="5293216"/>
            <a:ext cx="1255434" cy="11719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Sales</a:t>
            </a:r>
          </a:p>
        </p:txBody>
      </p:sp>
      <p:sp>
        <p:nvSpPr>
          <p:cNvPr id="8" name="Oval 7"/>
          <p:cNvSpPr/>
          <p:nvPr/>
        </p:nvSpPr>
        <p:spPr>
          <a:xfrm>
            <a:off x="6262599" y="2453962"/>
            <a:ext cx="1129873" cy="10490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Strategy</a:t>
            </a:r>
          </a:p>
        </p:txBody>
      </p:sp>
      <p:sp>
        <p:nvSpPr>
          <p:cNvPr id="9" name="Oval 8"/>
          <p:cNvSpPr/>
          <p:nvPr/>
        </p:nvSpPr>
        <p:spPr>
          <a:xfrm>
            <a:off x="6710783" y="5112913"/>
            <a:ext cx="1255433" cy="1123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Marketing</a:t>
            </a:r>
          </a:p>
        </p:txBody>
      </p:sp>
      <p:sp>
        <p:nvSpPr>
          <p:cNvPr id="10" name="Oval 9"/>
          <p:cNvSpPr/>
          <p:nvPr/>
        </p:nvSpPr>
        <p:spPr>
          <a:xfrm>
            <a:off x="4653383" y="2312828"/>
            <a:ext cx="1167868" cy="10283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Business Leaders</a:t>
            </a:r>
          </a:p>
        </p:txBody>
      </p:sp>
      <p:sp>
        <p:nvSpPr>
          <p:cNvPr id="11" name="Oval 10"/>
          <p:cNvSpPr/>
          <p:nvPr/>
        </p:nvSpPr>
        <p:spPr>
          <a:xfrm>
            <a:off x="7031865" y="3606084"/>
            <a:ext cx="1171977" cy="10947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Product Delivery Teams</a:t>
            </a:r>
          </a:p>
        </p:txBody>
      </p:sp>
      <p:cxnSp>
        <p:nvCxnSpPr>
          <p:cNvPr id="13" name="Straight Connector 12"/>
          <p:cNvCxnSpPr/>
          <p:nvPr/>
        </p:nvCxnSpPr>
        <p:spPr>
          <a:xfrm flipH="1">
            <a:off x="5190186" y="3348504"/>
            <a:ext cx="12880" cy="2833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5821251" y="3193958"/>
            <a:ext cx="441348" cy="4121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375042" y="4135249"/>
            <a:ext cx="6568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03066" y="4726545"/>
            <a:ext cx="0" cy="566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9" idx="1"/>
          </p:cNvCxnSpPr>
          <p:nvPr/>
        </p:nvCxnSpPr>
        <p:spPr>
          <a:xfrm>
            <a:off x="6375042" y="4638658"/>
            <a:ext cx="519595" cy="63881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192074" y="3606084"/>
            <a:ext cx="328412" cy="15454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47633" y="4634426"/>
            <a:ext cx="572853" cy="44521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391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ITSM Process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38200" y="1596980"/>
            <a:ext cx="10515600" cy="4906851"/>
          </a:xfrm>
        </p:spPr>
        <p:txBody>
          <a:bodyPr/>
          <a:lstStyle/>
          <a:p>
            <a:endParaRPr lang="en-US" dirty="0"/>
          </a:p>
        </p:txBody>
      </p:sp>
      <p:sp>
        <p:nvSpPr>
          <p:cNvPr id="4" name="Oval 3"/>
          <p:cNvSpPr/>
          <p:nvPr/>
        </p:nvSpPr>
        <p:spPr>
          <a:xfrm>
            <a:off x="5447762" y="3090929"/>
            <a:ext cx="1983347" cy="19447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ITSM process</a:t>
            </a:r>
            <a:endParaRPr lang="en-US" dirty="0">
              <a:latin typeface="Times New Roman" pitchFamily="18" charset="0"/>
              <a:cs typeface="Times New Roman" pitchFamily="18" charset="0"/>
            </a:endParaRPr>
          </a:p>
        </p:txBody>
      </p:sp>
      <p:sp>
        <p:nvSpPr>
          <p:cNvPr id="5" name="Oval 4"/>
          <p:cNvSpPr/>
          <p:nvPr/>
        </p:nvSpPr>
        <p:spPr>
          <a:xfrm>
            <a:off x="7212169" y="3090928"/>
            <a:ext cx="1661375" cy="15454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Service design</a:t>
            </a:r>
            <a:endParaRPr lang="en-US" dirty="0">
              <a:latin typeface="Times New Roman" pitchFamily="18" charset="0"/>
              <a:cs typeface="Times New Roman" pitchFamily="18" charset="0"/>
            </a:endParaRPr>
          </a:p>
        </p:txBody>
      </p:sp>
      <p:sp>
        <p:nvSpPr>
          <p:cNvPr id="6" name="Oval 5"/>
          <p:cNvSpPr/>
          <p:nvPr/>
        </p:nvSpPr>
        <p:spPr>
          <a:xfrm>
            <a:off x="4763307" y="4405242"/>
            <a:ext cx="1529098" cy="16546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Service operation</a:t>
            </a:r>
            <a:endParaRPr lang="en-US" dirty="0">
              <a:latin typeface="Times New Roman" pitchFamily="18" charset="0"/>
              <a:cs typeface="Times New Roman" pitchFamily="18" charset="0"/>
            </a:endParaRPr>
          </a:p>
        </p:txBody>
      </p:sp>
      <p:sp>
        <p:nvSpPr>
          <p:cNvPr id="7" name="Oval 6"/>
          <p:cNvSpPr/>
          <p:nvPr/>
        </p:nvSpPr>
        <p:spPr>
          <a:xfrm>
            <a:off x="6040192" y="1825624"/>
            <a:ext cx="1582224" cy="15768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Service strategy</a:t>
            </a:r>
            <a:endParaRPr lang="en-US" dirty="0">
              <a:latin typeface="Times New Roman" pitchFamily="18" charset="0"/>
              <a:cs typeface="Times New Roman" pitchFamily="18" charset="0"/>
            </a:endParaRPr>
          </a:p>
        </p:txBody>
      </p:sp>
      <p:sp>
        <p:nvSpPr>
          <p:cNvPr id="8" name="Oval 7"/>
          <p:cNvSpPr/>
          <p:nvPr/>
        </p:nvSpPr>
        <p:spPr>
          <a:xfrm>
            <a:off x="6365921" y="4667768"/>
            <a:ext cx="1635616" cy="1540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Service transition</a:t>
            </a:r>
            <a:endParaRPr lang="en-US" dirty="0">
              <a:latin typeface="Times New Roman" pitchFamily="18" charset="0"/>
              <a:cs typeface="Times New Roman" pitchFamily="18" charset="0"/>
            </a:endParaRPr>
          </a:p>
        </p:txBody>
      </p:sp>
      <p:sp>
        <p:nvSpPr>
          <p:cNvPr id="9" name="Oval 8"/>
          <p:cNvSpPr/>
          <p:nvPr/>
        </p:nvSpPr>
        <p:spPr>
          <a:xfrm>
            <a:off x="4221585" y="2822821"/>
            <a:ext cx="1627300" cy="15148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Continual service improvement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59822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How to Implement ITSM Process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0515600" cy="4861778"/>
          </a:xfrm>
        </p:spPr>
        <p:txBody>
          <a:bodyPr/>
          <a:lstStyle/>
          <a:p>
            <a:endParaRPr lang="en-US" dirty="0"/>
          </a:p>
        </p:txBody>
      </p:sp>
      <p:sp>
        <p:nvSpPr>
          <p:cNvPr id="4" name="Rectangle 3"/>
          <p:cNvSpPr/>
          <p:nvPr/>
        </p:nvSpPr>
        <p:spPr>
          <a:xfrm>
            <a:off x="5261211" y="2385089"/>
            <a:ext cx="154902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Audit your current ITSM operations and identify the gaps</a:t>
            </a:r>
            <a:endParaRPr lang="en-US" sz="1200" dirty="0">
              <a:latin typeface="Times New Roman" panose="02020603050405020304" pitchFamily="18" charset="0"/>
              <a:cs typeface="Times New Roman" panose="02020603050405020304" pitchFamily="18" charset="0"/>
            </a:endParaRPr>
          </a:p>
        </p:txBody>
      </p:sp>
      <p:sp>
        <p:nvSpPr>
          <p:cNvPr id="5" name="Rectangle 4"/>
          <p:cNvSpPr/>
          <p:nvPr/>
        </p:nvSpPr>
        <p:spPr>
          <a:xfrm>
            <a:off x="7629098" y="3944203"/>
            <a:ext cx="1610435" cy="844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Educate community and involve stakeholders while implementing the ITSM process</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6250675" y="5166402"/>
            <a:ext cx="1705970" cy="933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itchFamily="18" charset="0"/>
                <a:cs typeface="Times New Roman" pitchFamily="18" charset="0"/>
              </a:rPr>
              <a:t>Outline the critical success factors and keep tabs on KPIs and metrics</a:t>
            </a:r>
            <a:endParaRPr lang="en-US" sz="1200" dirty="0">
              <a:latin typeface="Times New Roman" pitchFamily="18" charset="0"/>
              <a:cs typeface="Times New Roman" pitchFamily="18" charset="0"/>
            </a:endParaRPr>
          </a:p>
        </p:txBody>
      </p:sp>
      <p:sp>
        <p:nvSpPr>
          <p:cNvPr id="7" name="Rectangle 6"/>
          <p:cNvSpPr/>
          <p:nvPr/>
        </p:nvSpPr>
        <p:spPr>
          <a:xfrm>
            <a:off x="4319516" y="5166401"/>
            <a:ext cx="1487606" cy="933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Use relevant tools to automate the processes</a:t>
            </a:r>
            <a:endParaRPr lang="en-US" sz="1200" dirty="0">
              <a:latin typeface="Times New Roman" panose="02020603050405020304" pitchFamily="18" charset="0"/>
              <a:cs typeface="Times New Roman" panose="02020603050405020304" pitchFamily="18" charset="0"/>
            </a:endParaRPr>
          </a:p>
        </p:txBody>
      </p:sp>
      <p:sp>
        <p:nvSpPr>
          <p:cNvPr id="8" name="Rectangle 7"/>
          <p:cNvSpPr/>
          <p:nvPr/>
        </p:nvSpPr>
        <p:spPr>
          <a:xfrm>
            <a:off x="2947916" y="3874329"/>
            <a:ext cx="1651379"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Develop a feedback loop from end user and other stakeholders</a:t>
            </a:r>
            <a:endParaRPr lang="en-US" sz="1200" dirty="0">
              <a:latin typeface="Times New Roman" panose="02020603050405020304" pitchFamily="18" charset="0"/>
              <a:cs typeface="Times New Roman" panose="02020603050405020304" pitchFamily="18" charset="0"/>
            </a:endParaRPr>
          </a:p>
        </p:txBody>
      </p:sp>
      <p:sp>
        <p:nvSpPr>
          <p:cNvPr id="9" name="Rectangle 8"/>
          <p:cNvSpPr/>
          <p:nvPr/>
        </p:nvSpPr>
        <p:spPr>
          <a:xfrm>
            <a:off x="5063319" y="3724204"/>
            <a:ext cx="2101756" cy="12146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How to implement ITSM process</a:t>
            </a:r>
            <a:endParaRPr lang="en-US" dirty="0">
              <a:latin typeface="Times New Roman" pitchFamily="18" charset="0"/>
              <a:cs typeface="Times New Roman" pitchFamily="18" charset="0"/>
            </a:endParaRPr>
          </a:p>
        </p:txBody>
      </p:sp>
      <p:cxnSp>
        <p:nvCxnSpPr>
          <p:cNvPr id="11" name="Straight Arrow Connector 10"/>
          <p:cNvCxnSpPr/>
          <p:nvPr/>
        </p:nvCxnSpPr>
        <p:spPr>
          <a:xfrm>
            <a:off x="6810232" y="2852382"/>
            <a:ext cx="1378425" cy="10219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478973" y="4788729"/>
            <a:ext cx="614151" cy="377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773003" y="5773003"/>
            <a:ext cx="4776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4080681" y="4788729"/>
            <a:ext cx="423080" cy="377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916908" y="2852382"/>
            <a:ext cx="1344303" cy="10219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5335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Practices for Creating SLA</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590621"/>
            <a:ext cx="8825659" cy="3416300"/>
          </a:xfrm>
        </p:spPr>
        <p:txBody>
          <a:bodyPr>
            <a:normAutofit/>
          </a:bodyPr>
          <a:lstStyle/>
          <a:p>
            <a:r>
              <a:rPr lang="en-US" sz="2400" dirty="0" smtClean="0">
                <a:latin typeface="Times New Roman" panose="02020603050405020304" pitchFamily="18" charset="0"/>
                <a:cs typeface="Times New Roman" panose="02020603050405020304" pitchFamily="18" charset="0"/>
              </a:rPr>
              <a:t>Separate SLAs should be created for each IT services that needs </a:t>
            </a:r>
            <a:r>
              <a:rPr lang="en-US" sz="2400" dirty="0" smtClean="0">
                <a:latin typeface="Times New Roman" panose="02020603050405020304" pitchFamily="18" charset="0"/>
                <a:cs typeface="Times New Roman" panose="02020603050405020304" pitchFamily="18" charset="0"/>
              </a:rPr>
              <a:t>measurement.</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An SLA must be quantitative, well researched, and authoritative.</a:t>
            </a:r>
          </a:p>
          <a:p>
            <a:r>
              <a:rPr lang="en-US" sz="2400" dirty="0" smtClean="0">
                <a:latin typeface="Times New Roman" panose="02020603050405020304" pitchFamily="18" charset="0"/>
                <a:cs typeface="Times New Roman" panose="02020603050405020304" pitchFamily="18" charset="0"/>
              </a:rPr>
              <a:t>SLAs must be measurable.</a:t>
            </a:r>
          </a:p>
          <a:p>
            <a:r>
              <a:rPr lang="en-US" sz="2400" dirty="0" smtClean="0">
                <a:latin typeface="Times New Roman" panose="02020603050405020304" pitchFamily="18" charset="0"/>
                <a:cs typeface="Times New Roman" panose="02020603050405020304" pitchFamily="18" charset="0"/>
              </a:rPr>
              <a:t>SLAs require periodic review and adjustment, as part of ITIL continual service improvement core </a:t>
            </a:r>
            <a:r>
              <a:rPr lang="en-US" sz="2400" dirty="0" smtClean="0">
                <a:latin typeface="Times New Roman" panose="02020603050405020304" pitchFamily="18" charset="0"/>
                <a:cs typeface="Times New Roman" panose="02020603050405020304" pitchFamily="18" charset="0"/>
              </a:rPr>
              <a:t>area.</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SLAs should account for usual and unusual </a:t>
            </a:r>
            <a:r>
              <a:rPr lang="en-US" sz="2400" dirty="0" smtClean="0">
                <a:latin typeface="Times New Roman" panose="02020603050405020304" pitchFamily="18" charset="0"/>
                <a:cs typeface="Times New Roman" panose="02020603050405020304" pitchFamily="18" charset="0"/>
              </a:rPr>
              <a:t>expectations.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373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Times New Roman" panose="02020603050405020304" pitchFamily="18" charset="0"/>
                <a:cs typeface="Times New Roman" panose="02020603050405020304" pitchFamily="18" charset="0"/>
              </a:rPr>
              <a:t>SLA</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An SLA is supposed to be real and can be measured in terms of their </a:t>
            </a:r>
            <a:r>
              <a:rPr lang="en-US" sz="2400" dirty="0" smtClean="0">
                <a:latin typeface="Times New Roman" panose="02020603050405020304" pitchFamily="18" charset="0"/>
                <a:cs typeface="Times New Roman" panose="02020603050405020304" pitchFamily="18" charset="0"/>
              </a:rPr>
              <a:t>quantity.</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SLA needs to be measurable so that to realize if the SLA has been achieved.</a:t>
            </a:r>
          </a:p>
          <a:p>
            <a:r>
              <a:rPr lang="en-US" sz="2400" dirty="0">
                <a:latin typeface="Times New Roman" panose="02020603050405020304" pitchFamily="18" charset="0"/>
                <a:cs typeface="Times New Roman" panose="02020603050405020304" pitchFamily="18" charset="0"/>
              </a:rPr>
              <a:t>SLAs must be </a:t>
            </a:r>
            <a:r>
              <a:rPr lang="en-US" sz="2400" dirty="0" smtClean="0">
                <a:latin typeface="Times New Roman" panose="02020603050405020304" pitchFamily="18" charset="0"/>
                <a:cs typeface="Times New Roman" panose="02020603050405020304" pitchFamily="18" charset="0"/>
              </a:rPr>
              <a:t>measurable.</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SLAs needs to be revisited frequently and </a:t>
            </a:r>
            <a:r>
              <a:rPr lang="en-US" sz="2400" dirty="0" smtClean="0">
                <a:latin typeface="Times New Roman" panose="02020603050405020304" pitchFamily="18" charset="0"/>
                <a:cs typeface="Times New Roman" panose="02020603050405020304" pitchFamily="18" charset="0"/>
              </a:rPr>
              <a:t>adjusted.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7289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IT </a:t>
            </a:r>
            <a:r>
              <a:rPr lang="en-US" dirty="0" smtClean="0">
                <a:latin typeface="Times New Roman" pitchFamily="18" charset="0"/>
                <a:cs typeface="Times New Roman" pitchFamily="18" charset="0"/>
              </a:rPr>
              <a:t>Service Management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002082" y="2352979"/>
            <a:ext cx="8840745" cy="5031114"/>
          </a:xfrm>
        </p:spPr>
        <p:txBody>
          <a:bodyPr>
            <a:noAutofit/>
          </a:bodyPr>
          <a:lstStyle/>
          <a:p>
            <a:r>
              <a:rPr lang="en-US" sz="2000" dirty="0">
                <a:latin typeface="Times New Roman" panose="02020603050405020304" pitchFamily="18" charset="0"/>
                <a:cs typeface="Times New Roman" panose="02020603050405020304" pitchFamily="18" charset="0"/>
              </a:rPr>
              <a:t>ITSM is the process of designing, providing, management, and improving the IT services the firm gives to its </a:t>
            </a:r>
            <a:r>
              <a:rPr lang="en-US" sz="2000" dirty="0" smtClean="0">
                <a:latin typeface="Times New Roman" panose="02020603050405020304" pitchFamily="18" charset="0"/>
                <a:cs typeface="Times New Roman" panose="02020603050405020304" pitchFamily="18" charset="0"/>
              </a:rPr>
              <a:t>consumers (</a:t>
            </a:r>
            <a:r>
              <a:rPr lang="en-US" sz="2000" dirty="0" err="1" smtClean="0">
                <a:latin typeface="Times New Roman" panose="02020603050405020304" pitchFamily="18" charset="0"/>
                <a:cs typeface="Times New Roman" panose="02020603050405020304" pitchFamily="18" charset="0"/>
              </a:rPr>
              <a:t>Demirkan</a:t>
            </a:r>
            <a:r>
              <a:rPr lang="en-US" sz="2000" dirty="0" smtClean="0">
                <a:latin typeface="Times New Roman" panose="02020603050405020304" pitchFamily="18" charset="0"/>
                <a:cs typeface="Times New Roman" panose="02020603050405020304" pitchFamily="18" charset="0"/>
              </a:rPr>
              <a:t> et al., 2008).</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Enterprise </a:t>
            </a:r>
            <a:r>
              <a:rPr lang="en-US" sz="2000" dirty="0" smtClean="0">
                <a:latin typeface="Times New Roman" panose="02020603050405020304" pitchFamily="18" charset="0"/>
                <a:cs typeface="Times New Roman" panose="02020603050405020304" pitchFamily="18" charset="0"/>
              </a:rPr>
              <a:t>X </a:t>
            </a:r>
            <a:r>
              <a:rPr lang="en-US" sz="2000" dirty="0">
                <a:latin typeface="Times New Roman" panose="02020603050405020304" pitchFamily="18" charset="0"/>
                <a:cs typeface="Times New Roman" panose="02020603050405020304" pitchFamily="18" charset="0"/>
              </a:rPr>
              <a:t>strategies to improve the IT system needs to consider ITSM because of the many advantages it </a:t>
            </a:r>
            <a:r>
              <a:rPr lang="en-US" sz="2000" dirty="0" smtClean="0">
                <a:latin typeface="Times New Roman" panose="02020603050405020304" pitchFamily="18" charset="0"/>
                <a:cs typeface="Times New Roman" panose="02020603050405020304" pitchFamily="18" charset="0"/>
              </a:rPr>
              <a:t>has.</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ITSM in an organization will help in lowering the cost of IT services to the firm. </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ITSM also assists the firm in the development of a stable it firm in terms of their services thus more customers will be attracted to the firm, this will spread their services all over the world</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ITSM in an organization has helped in the identification and provision of solutions to the problems related to the information </a:t>
            </a:r>
            <a:r>
              <a:rPr lang="en-US" sz="2000" dirty="0" smtClean="0">
                <a:latin typeface="Times New Roman" panose="02020603050405020304" pitchFamily="18" charset="0"/>
                <a:cs typeface="Times New Roman" panose="02020603050405020304" pitchFamily="18" charset="0"/>
              </a:rPr>
              <a:t>technology.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4307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225" y="755304"/>
            <a:ext cx="4484558" cy="706964"/>
          </a:xfrm>
        </p:spPr>
        <p:txBody>
          <a:bodyPr/>
          <a:lstStyle/>
          <a:p>
            <a:r>
              <a:rPr lang="en-US" sz="2800" dirty="0" smtClean="0">
                <a:latin typeface="Times New Roman" panose="02020603050405020304" pitchFamily="18" charset="0"/>
                <a:cs typeface="Times New Roman" panose="02020603050405020304" pitchFamily="18" charset="0"/>
              </a:rPr>
              <a:t>ITSM </a:t>
            </a:r>
            <a:r>
              <a:rPr lang="en-US" sz="2800" dirty="0" smtClean="0">
                <a:latin typeface="Times New Roman" panose="02020603050405020304" pitchFamily="18" charset="0"/>
                <a:cs typeface="Times New Roman" panose="02020603050405020304" pitchFamily="18" charset="0"/>
              </a:rPr>
              <a:t>Process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Service </a:t>
            </a:r>
            <a:r>
              <a:rPr lang="en-US" sz="2400" dirty="0" smtClean="0">
                <a:latin typeface="Times New Roman" panose="02020603050405020304" pitchFamily="18" charset="0"/>
                <a:cs typeface="Times New Roman" panose="02020603050405020304" pitchFamily="18" charset="0"/>
              </a:rPr>
              <a:t>strategy.</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Service </a:t>
            </a:r>
            <a:r>
              <a:rPr lang="en-US" sz="2400" dirty="0" smtClean="0">
                <a:latin typeface="Times New Roman" panose="02020603050405020304" pitchFamily="18" charset="0"/>
                <a:cs typeface="Times New Roman" panose="02020603050405020304" pitchFamily="18" charset="0"/>
              </a:rPr>
              <a:t>design.</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Service </a:t>
            </a:r>
            <a:r>
              <a:rPr lang="en-US" sz="2400" dirty="0" smtClean="0">
                <a:latin typeface="Times New Roman" panose="02020603050405020304" pitchFamily="18" charset="0"/>
                <a:cs typeface="Times New Roman" panose="02020603050405020304" pitchFamily="18" charset="0"/>
              </a:rPr>
              <a:t>transition.</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Service </a:t>
            </a:r>
            <a:r>
              <a:rPr lang="en-US" sz="2400" dirty="0" smtClean="0">
                <a:latin typeface="Times New Roman" panose="02020603050405020304" pitchFamily="18" charset="0"/>
                <a:cs typeface="Times New Roman" panose="02020603050405020304" pitchFamily="18" charset="0"/>
              </a:rPr>
              <a:t>operation.</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835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a:t>
            </a:r>
            <a:r>
              <a:rPr lang="en-US" sz="2800" dirty="0" smtClean="0">
                <a:latin typeface="Times New Roman" panose="02020603050405020304" pitchFamily="18" charset="0"/>
                <a:cs typeface="Times New Roman" panose="02020603050405020304" pitchFamily="18" charset="0"/>
              </a:rPr>
              <a:t>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780924"/>
            <a:ext cx="8825659" cy="3416300"/>
          </a:xfrm>
        </p:spPr>
        <p:txBody>
          <a:bodyPr>
            <a:normAutofit fontScale="92500" lnSpcReduction="20000"/>
          </a:bodyPr>
          <a:lstStyle/>
          <a:p>
            <a:r>
              <a:rPr lang="en-US" sz="1800" dirty="0" err="1">
                <a:latin typeface="Times New Roman" panose="02020603050405020304" pitchFamily="18" charset="0"/>
                <a:cs typeface="Times New Roman" panose="02020603050405020304" pitchFamily="18" charset="0"/>
              </a:rPr>
              <a:t>Demirkan</a:t>
            </a:r>
            <a:r>
              <a:rPr lang="en-US" sz="1800" dirty="0">
                <a:latin typeface="Times New Roman" panose="02020603050405020304" pitchFamily="18" charset="0"/>
                <a:cs typeface="Times New Roman" panose="02020603050405020304" pitchFamily="18" charset="0"/>
              </a:rPr>
              <a:t>, H., Kauffman, R. J., </a:t>
            </a:r>
            <a:r>
              <a:rPr lang="en-US" sz="1800" dirty="0" err="1">
                <a:latin typeface="Times New Roman" panose="02020603050405020304" pitchFamily="18" charset="0"/>
                <a:cs typeface="Times New Roman" panose="02020603050405020304" pitchFamily="18" charset="0"/>
              </a:rPr>
              <a:t>Vayghan</a:t>
            </a:r>
            <a:r>
              <a:rPr lang="en-US" sz="1800" dirty="0">
                <a:latin typeface="Times New Roman" panose="02020603050405020304" pitchFamily="18" charset="0"/>
                <a:cs typeface="Times New Roman" panose="02020603050405020304" pitchFamily="18" charset="0"/>
              </a:rPr>
              <a:t>, J. A., Fill, H. G., </a:t>
            </a:r>
            <a:r>
              <a:rPr lang="en-US" sz="1800" dirty="0" err="1">
                <a:latin typeface="Times New Roman" panose="02020603050405020304" pitchFamily="18" charset="0"/>
                <a:cs typeface="Times New Roman" panose="02020603050405020304" pitchFamily="18" charset="0"/>
              </a:rPr>
              <a:t>Karagiannis</a:t>
            </a:r>
            <a:r>
              <a:rPr lang="en-US" sz="1800" dirty="0">
                <a:latin typeface="Times New Roman" panose="02020603050405020304" pitchFamily="18" charset="0"/>
                <a:cs typeface="Times New Roman" panose="02020603050405020304" pitchFamily="18" charset="0"/>
              </a:rPr>
              <a:t>, D., &amp; Maglio, P. P. (2008). Service-oriented technology and management: Perspectives on research and practice for the coming decade. </a:t>
            </a:r>
            <a:r>
              <a:rPr lang="en-US" sz="1800" i="1" dirty="0">
                <a:latin typeface="Times New Roman" panose="02020603050405020304" pitchFamily="18" charset="0"/>
                <a:cs typeface="Times New Roman" panose="02020603050405020304" pitchFamily="18" charset="0"/>
              </a:rPr>
              <a:t>Electronic Commerce Research and Applications</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7</a:t>
            </a:r>
            <a:r>
              <a:rPr lang="en-US" sz="1800" dirty="0">
                <a:latin typeface="Times New Roman" panose="02020603050405020304" pitchFamily="18" charset="0"/>
                <a:cs typeface="Times New Roman" panose="02020603050405020304" pitchFamily="18" charset="0"/>
              </a:rPr>
              <a:t>(4), 356-376.</a:t>
            </a:r>
          </a:p>
          <a:p>
            <a:r>
              <a:rPr lang="en-US" sz="1800" dirty="0">
                <a:latin typeface="Times New Roman" panose="02020603050405020304" pitchFamily="18" charset="0"/>
                <a:cs typeface="Times New Roman" panose="02020603050405020304" pitchFamily="18" charset="0"/>
              </a:rPr>
              <a:t>Raj, P., &amp; Raman, A. (2018). Multi-cloud Management: Technologies, Tools, and Techniques. In </a:t>
            </a:r>
            <a:r>
              <a:rPr lang="en-US" sz="1800" i="1" dirty="0">
                <a:latin typeface="Times New Roman" panose="02020603050405020304" pitchFamily="18" charset="0"/>
                <a:cs typeface="Times New Roman" panose="02020603050405020304" pitchFamily="18" charset="0"/>
              </a:rPr>
              <a:t>Software-Defined Cloud Centers</a:t>
            </a:r>
            <a:r>
              <a:rPr lang="en-US" sz="1800" dirty="0">
                <a:latin typeface="Times New Roman" panose="02020603050405020304" pitchFamily="18" charset="0"/>
                <a:cs typeface="Times New Roman" panose="02020603050405020304" pitchFamily="18" charset="0"/>
              </a:rPr>
              <a:t> (pp. 219-240). Springer, Cham.</a:t>
            </a:r>
          </a:p>
          <a:p>
            <a:r>
              <a:rPr lang="en-US" sz="1800" dirty="0" err="1">
                <a:latin typeface="Times New Roman" panose="02020603050405020304" pitchFamily="18" charset="0"/>
                <a:cs typeface="Times New Roman" panose="02020603050405020304" pitchFamily="18" charset="0"/>
              </a:rPr>
              <a:t>Sallé</a:t>
            </a:r>
            <a:r>
              <a:rPr lang="en-US" sz="1800" dirty="0">
                <a:latin typeface="Times New Roman" panose="02020603050405020304" pitchFamily="18" charset="0"/>
                <a:cs typeface="Times New Roman" panose="02020603050405020304" pitchFamily="18" charset="0"/>
              </a:rPr>
              <a:t>, M. (2004). IT Service Management and IT Governance: review, comparative analysis and their impact on utility computing. </a:t>
            </a:r>
            <a:r>
              <a:rPr lang="en-US" sz="1800" i="1" dirty="0">
                <a:latin typeface="Times New Roman" panose="02020603050405020304" pitchFamily="18" charset="0"/>
                <a:cs typeface="Times New Roman" panose="02020603050405020304" pitchFamily="18" charset="0"/>
              </a:rPr>
              <a:t>Hewlett-Packard Company</a:t>
            </a:r>
            <a:r>
              <a:rPr lang="en-US" sz="1800" dirty="0">
                <a:latin typeface="Times New Roman" panose="02020603050405020304" pitchFamily="18" charset="0"/>
                <a:cs typeface="Times New Roman" panose="02020603050405020304" pitchFamily="18" charset="0"/>
              </a:rPr>
              <a:t>, 8-17.</a:t>
            </a:r>
          </a:p>
          <a:p>
            <a:r>
              <a:rPr lang="en-US" sz="1800" dirty="0">
                <a:latin typeface="Times New Roman" panose="02020603050405020304" pitchFamily="18" charset="0"/>
                <a:cs typeface="Times New Roman" panose="02020603050405020304" pitchFamily="18" charset="0"/>
              </a:rPr>
              <a:t>Tan, W. G., Cater-Steel, A., &amp; </a:t>
            </a:r>
            <a:r>
              <a:rPr lang="en-US" sz="1800" dirty="0" err="1">
                <a:latin typeface="Times New Roman" panose="02020603050405020304" pitchFamily="18" charset="0"/>
                <a:cs typeface="Times New Roman" panose="02020603050405020304" pitchFamily="18" charset="0"/>
              </a:rPr>
              <a:t>Toleman</a:t>
            </a:r>
            <a:r>
              <a:rPr lang="en-US" sz="1800" dirty="0">
                <a:latin typeface="Times New Roman" panose="02020603050405020304" pitchFamily="18" charset="0"/>
                <a:cs typeface="Times New Roman" panose="02020603050405020304" pitchFamily="18" charset="0"/>
              </a:rPr>
              <a:t>, M. (2009). Implementing IT service management: a case study </a:t>
            </a:r>
            <a:r>
              <a:rPr lang="en-US" sz="1800" dirty="0" err="1">
                <a:latin typeface="Times New Roman" panose="02020603050405020304" pitchFamily="18" charset="0"/>
                <a:cs typeface="Times New Roman" panose="02020603050405020304" pitchFamily="18" charset="0"/>
              </a:rPr>
              <a:t>focussing</a:t>
            </a:r>
            <a:r>
              <a:rPr lang="en-US" sz="1800" dirty="0">
                <a:latin typeface="Times New Roman" panose="02020603050405020304" pitchFamily="18" charset="0"/>
                <a:cs typeface="Times New Roman" panose="02020603050405020304" pitchFamily="18" charset="0"/>
              </a:rPr>
              <a:t> on critical success factors. </a:t>
            </a:r>
            <a:r>
              <a:rPr lang="en-US" sz="1800" i="1" dirty="0">
                <a:latin typeface="Times New Roman" panose="02020603050405020304" pitchFamily="18" charset="0"/>
                <a:cs typeface="Times New Roman" panose="02020603050405020304" pitchFamily="18" charset="0"/>
              </a:rPr>
              <a:t>Journal of Computer Information Systems</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50</a:t>
            </a:r>
            <a:r>
              <a:rPr lang="en-US" sz="1800" dirty="0">
                <a:latin typeface="Times New Roman" panose="02020603050405020304" pitchFamily="18" charset="0"/>
                <a:cs typeface="Times New Roman" panose="02020603050405020304" pitchFamily="18" charset="0"/>
              </a:rPr>
              <a:t>(2), 1-12.</a:t>
            </a:r>
          </a:p>
          <a:p>
            <a:r>
              <a:rPr lang="en-US" sz="1800" dirty="0" err="1">
                <a:latin typeface="Times New Roman" panose="02020603050405020304" pitchFamily="18" charset="0"/>
                <a:cs typeface="Times New Roman" panose="02020603050405020304" pitchFamily="18" charset="0"/>
              </a:rPr>
              <a:t>Trinkenreich</a:t>
            </a:r>
            <a:r>
              <a:rPr lang="en-US" sz="1800" dirty="0">
                <a:latin typeface="Times New Roman" panose="02020603050405020304" pitchFamily="18" charset="0"/>
                <a:cs typeface="Times New Roman" panose="02020603050405020304" pitchFamily="18" charset="0"/>
              </a:rPr>
              <a:t>, B., Santos, G., &amp; </a:t>
            </a:r>
            <a:r>
              <a:rPr lang="en-US" sz="1800" dirty="0" err="1">
                <a:latin typeface="Times New Roman" panose="02020603050405020304" pitchFamily="18" charset="0"/>
                <a:cs typeface="Times New Roman" panose="02020603050405020304" pitchFamily="18" charset="0"/>
              </a:rPr>
              <a:t>Barcellos</a:t>
            </a:r>
            <a:r>
              <a:rPr lang="en-US" sz="1800" dirty="0">
                <a:latin typeface="Times New Roman" panose="02020603050405020304" pitchFamily="18" charset="0"/>
                <a:cs typeface="Times New Roman" panose="02020603050405020304" pitchFamily="18" charset="0"/>
              </a:rPr>
              <a:t>, M. P. (2018). SINIS: A GQM+ Strategies-based approach for identifying goals, strategies and indicators for IT services. </a:t>
            </a:r>
            <a:r>
              <a:rPr lang="en-US" sz="1800" i="1" dirty="0">
                <a:latin typeface="Times New Roman" panose="02020603050405020304" pitchFamily="18" charset="0"/>
                <a:cs typeface="Times New Roman" panose="02020603050405020304" pitchFamily="18" charset="0"/>
              </a:rPr>
              <a:t>Information and Software Technology</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100</a:t>
            </a:r>
            <a:r>
              <a:rPr lang="en-US" sz="1800" dirty="0">
                <a:latin typeface="Times New Roman" panose="02020603050405020304" pitchFamily="18" charset="0"/>
                <a:cs typeface="Times New Roman" panose="02020603050405020304" pitchFamily="18" charset="0"/>
              </a:rPr>
              <a:t>, 147-164.</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43887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600</TotalTime>
  <Words>5056</Words>
  <Application>Microsoft Office PowerPoint</Application>
  <PresentationFormat>Custom</PresentationFormat>
  <Paragraphs>328</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Ion Boardroom</vt:lpstr>
      <vt:lpstr>Strategies for Enterprise X </vt:lpstr>
      <vt:lpstr>Vision</vt:lpstr>
      <vt:lpstr>Mission</vt:lpstr>
      <vt:lpstr>Strategic Planning</vt:lpstr>
      <vt:lpstr>Internetworking Business Model </vt:lpstr>
      <vt:lpstr>Recommendation for Networking</vt:lpstr>
      <vt:lpstr>SOA Strategies for Enterprise X </vt:lpstr>
      <vt:lpstr>Recommendation to SOA </vt:lpstr>
      <vt:lpstr>Strategic Shift for Enterprise X  </vt:lpstr>
      <vt:lpstr>Recommendations</vt:lpstr>
      <vt:lpstr>Network Design Process</vt:lpstr>
      <vt:lpstr>IT Acquisition Process</vt:lpstr>
      <vt:lpstr>Modernization Lifecycle</vt:lpstr>
      <vt:lpstr>Software</vt:lpstr>
      <vt:lpstr>Computing Hardware</vt:lpstr>
      <vt:lpstr>Design and Development</vt:lpstr>
      <vt:lpstr>Challenges Facing Internetworking</vt:lpstr>
      <vt:lpstr>Internetworking Concept to be Integrated</vt:lpstr>
      <vt:lpstr>The Possible Partnerships that will be Needed to Participate in the Global Marketplace</vt:lpstr>
      <vt:lpstr>Network Design Process</vt:lpstr>
      <vt:lpstr>Challenges Ahead of the Corporate Staff</vt:lpstr>
      <vt:lpstr>Challenges as a Result of Geographies</vt:lpstr>
      <vt:lpstr>Challenges Arising from the New and Existing Services</vt:lpstr>
      <vt:lpstr>Service Identification in SOA</vt:lpstr>
      <vt:lpstr>Service Location</vt:lpstr>
      <vt:lpstr>Service Domain Definition</vt:lpstr>
      <vt:lpstr>Service Packaging</vt:lpstr>
      <vt:lpstr>Services Orchestration</vt:lpstr>
      <vt:lpstr>Service Routing</vt:lpstr>
      <vt:lpstr>Service Governance</vt:lpstr>
      <vt:lpstr>Service Messaging Standards Adoption</vt:lpstr>
      <vt:lpstr>Service Oriented Application</vt:lpstr>
      <vt:lpstr>Architectural Dimension of SOA</vt:lpstr>
      <vt:lpstr>SOA Logical Architecture</vt:lpstr>
      <vt:lpstr>Enterprise Application Integration</vt:lpstr>
      <vt:lpstr>Application Leaders</vt:lpstr>
      <vt:lpstr>ITSM Process</vt:lpstr>
      <vt:lpstr>How to Implement ITSM Process</vt:lpstr>
      <vt:lpstr>Practices for Creating SLA</vt:lpstr>
      <vt:lpstr>SLA </vt:lpstr>
      <vt:lpstr>IT Service Management</vt:lpstr>
      <vt:lpstr>ITSM Process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Enterprise x</dc:title>
  <dc:creator>Kingpin</dc:creator>
  <cp:lastModifiedBy>User</cp:lastModifiedBy>
  <cp:revision>82</cp:revision>
  <dcterms:created xsi:type="dcterms:W3CDTF">2019-01-10T01:45:44Z</dcterms:created>
  <dcterms:modified xsi:type="dcterms:W3CDTF">2019-01-12T14:43:03Z</dcterms:modified>
</cp:coreProperties>
</file>